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60" r:id="rId2"/>
    <p:sldId id="300" r:id="rId3"/>
    <p:sldId id="302" r:id="rId4"/>
    <p:sldId id="303" r:id="rId5"/>
    <p:sldId id="263" r:id="rId6"/>
    <p:sldId id="301" r:id="rId7"/>
    <p:sldId id="290" r:id="rId8"/>
    <p:sldId id="262" r:id="rId9"/>
    <p:sldId id="274" r:id="rId10"/>
    <p:sldId id="304" r:id="rId11"/>
    <p:sldId id="306" r:id="rId12"/>
    <p:sldId id="258" r:id="rId13"/>
    <p:sldId id="305"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24" r:id="rId27"/>
    <p:sldId id="320" r:id="rId28"/>
    <p:sldId id="325" r:id="rId29"/>
    <p:sldId id="326" r:id="rId30"/>
    <p:sldId id="327" r:id="rId31"/>
    <p:sldId id="328" r:id="rId32"/>
    <p:sldId id="329" r:id="rId33"/>
    <p:sldId id="323" r:id="rId34"/>
    <p:sldId id="321" r:id="rId35"/>
    <p:sldId id="322" r:id="rId36"/>
    <p:sldId id="331" r:id="rId37"/>
    <p:sldId id="319" r:id="rId38"/>
    <p:sldId id="330"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51" autoAdjust="0"/>
  </p:normalViewPr>
  <p:slideViewPr>
    <p:cSldViewPr snapToGrid="0" snapToObjects="1">
      <p:cViewPr varScale="1">
        <p:scale>
          <a:sx n="98" d="100"/>
          <a:sy n="98" d="100"/>
        </p:scale>
        <p:origin x="123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4290B-0418-48BE-899E-F05226384F4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AC57B2C-FBB5-4C42-A445-7DB5351698C4}">
      <dgm:prSet custT="1"/>
      <dgm:spPr/>
      <dgm:t>
        <a:bodyPr/>
        <a:lstStyle/>
        <a:p>
          <a:pPr rtl="0"/>
          <a:r>
            <a:rPr lang="zh-CN" sz="2400" dirty="0" smtClean="0"/>
            <a:t>你是否有令别人羡慕的出生背景或国籍？它可以在上帝手中被主所使用吗？</a:t>
          </a:r>
          <a:endParaRPr lang="en-US" sz="2400" dirty="0"/>
        </a:p>
      </dgm:t>
    </dgm:pt>
    <dgm:pt modelId="{69064DC3-85B4-4340-B79B-8ABBDEF04012}" type="parTrans" cxnId="{BA414AE1-02E3-4C7F-927F-8CA60B006C16}">
      <dgm:prSet/>
      <dgm:spPr/>
      <dgm:t>
        <a:bodyPr/>
        <a:lstStyle/>
        <a:p>
          <a:endParaRPr lang="en-US"/>
        </a:p>
      </dgm:t>
    </dgm:pt>
    <dgm:pt modelId="{8D180372-173F-42E1-8823-AB2EC4A8AC38}" type="sibTrans" cxnId="{BA414AE1-02E3-4C7F-927F-8CA60B006C16}">
      <dgm:prSet/>
      <dgm:spPr/>
      <dgm:t>
        <a:bodyPr/>
        <a:lstStyle/>
        <a:p>
          <a:endParaRPr lang="en-US"/>
        </a:p>
      </dgm:t>
    </dgm:pt>
    <dgm:pt modelId="{80186602-F9D8-4889-9188-9588507C1F6E}">
      <dgm:prSet custT="1"/>
      <dgm:spPr/>
      <dgm:t>
        <a:bodyPr/>
        <a:lstStyle/>
        <a:p>
          <a:pPr rtl="0"/>
          <a:r>
            <a:rPr lang="zh-CN" sz="2400" dirty="0" smtClean="0"/>
            <a:t>如果你对原先所排斥的东西，后来却发现它是对的，或以为自己原先所作所想是对的，后来却发现是错了，你会有什么样的感觉</a:t>
          </a:r>
          <a:r>
            <a:rPr lang="en-US" sz="2400" dirty="0" smtClean="0"/>
            <a:t>?</a:t>
          </a:r>
          <a:r>
            <a:rPr lang="zh-CN" sz="2400" dirty="0" smtClean="0"/>
            <a:t>你会有何种反应</a:t>
          </a:r>
          <a:r>
            <a:rPr lang="en-US" sz="2400" dirty="0" smtClean="0"/>
            <a:t>?</a:t>
          </a:r>
          <a:r>
            <a:rPr lang="zh-CN" sz="2400" dirty="0" smtClean="0"/>
            <a:t>你有这样的经验吗？</a:t>
          </a:r>
          <a:endParaRPr lang="en-US" sz="2400" dirty="0"/>
        </a:p>
      </dgm:t>
    </dgm:pt>
    <dgm:pt modelId="{A1201AE7-54C7-439E-A37D-2997B6907AF8}" type="parTrans" cxnId="{A146DFAC-368F-401D-820C-5C6E36AB7615}">
      <dgm:prSet/>
      <dgm:spPr/>
      <dgm:t>
        <a:bodyPr/>
        <a:lstStyle/>
        <a:p>
          <a:endParaRPr lang="en-US"/>
        </a:p>
      </dgm:t>
    </dgm:pt>
    <dgm:pt modelId="{5985DB4E-8A85-4A47-AEC4-84470F5880BC}" type="sibTrans" cxnId="{A146DFAC-368F-401D-820C-5C6E36AB7615}">
      <dgm:prSet/>
      <dgm:spPr/>
      <dgm:t>
        <a:bodyPr/>
        <a:lstStyle/>
        <a:p>
          <a:endParaRPr lang="en-US"/>
        </a:p>
      </dgm:t>
    </dgm:pt>
    <dgm:pt modelId="{150BBD57-8A03-4F66-9351-F1EDDE246658}">
      <dgm:prSet custT="1"/>
      <dgm:spPr/>
      <dgm:t>
        <a:bodyPr/>
        <a:lstStyle/>
        <a:p>
          <a:pPr rtl="0"/>
          <a:r>
            <a:rPr lang="zh-CN" sz="2400" dirty="0" smtClean="0"/>
            <a:t>扫罗是如何信主的？你是如何信主的？你会不会羡慕像保罗或某某人那样信主的经历？</a:t>
          </a:r>
          <a:endParaRPr lang="en-US" sz="2400" dirty="0"/>
        </a:p>
      </dgm:t>
    </dgm:pt>
    <dgm:pt modelId="{3A2CE647-CE4A-4068-95C4-2E44892E09CC}" type="parTrans" cxnId="{E15E971C-F92D-48EF-9B08-0E71DF0091C1}">
      <dgm:prSet/>
      <dgm:spPr/>
      <dgm:t>
        <a:bodyPr/>
        <a:lstStyle/>
        <a:p>
          <a:endParaRPr lang="en-US"/>
        </a:p>
      </dgm:t>
    </dgm:pt>
    <dgm:pt modelId="{3744987B-56E1-4FB2-93C4-FA9A663F904D}" type="sibTrans" cxnId="{E15E971C-F92D-48EF-9B08-0E71DF0091C1}">
      <dgm:prSet/>
      <dgm:spPr/>
      <dgm:t>
        <a:bodyPr/>
        <a:lstStyle/>
        <a:p>
          <a:endParaRPr lang="en-US"/>
        </a:p>
      </dgm:t>
    </dgm:pt>
    <dgm:pt modelId="{A581B1EB-8667-41D3-8442-69C200F768D7}">
      <dgm:prSet custT="1"/>
      <dgm:spPr/>
      <dgm:t>
        <a:bodyPr/>
        <a:lstStyle/>
        <a:p>
          <a:pPr rtl="0"/>
          <a:r>
            <a:rPr lang="zh-CN" sz="2400" dirty="0" smtClean="0"/>
            <a:t>在你信主之后，有什么样的经历，使你属灵的生命有所成长？</a:t>
          </a:r>
          <a:endParaRPr lang="en-US" sz="2400" dirty="0"/>
        </a:p>
      </dgm:t>
    </dgm:pt>
    <dgm:pt modelId="{E8BDC4D2-B5E9-4194-AF52-579DDCD462AA}" type="parTrans" cxnId="{92A10FA0-3C53-41B8-85BC-C97A6E8C6DBA}">
      <dgm:prSet/>
      <dgm:spPr/>
      <dgm:t>
        <a:bodyPr/>
        <a:lstStyle/>
        <a:p>
          <a:endParaRPr lang="en-US"/>
        </a:p>
      </dgm:t>
    </dgm:pt>
    <dgm:pt modelId="{CC4D394F-FB3B-4FB9-85F9-FC1C2824027F}" type="sibTrans" cxnId="{92A10FA0-3C53-41B8-85BC-C97A6E8C6DBA}">
      <dgm:prSet/>
      <dgm:spPr/>
      <dgm:t>
        <a:bodyPr/>
        <a:lstStyle/>
        <a:p>
          <a:endParaRPr lang="en-US"/>
        </a:p>
      </dgm:t>
    </dgm:pt>
    <dgm:pt modelId="{6FEAA8AB-BC01-4DBD-AB0D-4D41902FF12E}">
      <dgm:prSet custT="1"/>
      <dgm:spPr/>
      <dgm:t>
        <a:bodyPr/>
        <a:lstStyle/>
        <a:p>
          <a:pPr rtl="0"/>
          <a:r>
            <a:rPr lang="zh-CN" sz="2400" smtClean="0"/>
            <a:t>今天，上帝托付给你的使命是什么？你如何得知、如何执行？</a:t>
          </a:r>
          <a:endParaRPr lang="en-US" sz="2400"/>
        </a:p>
      </dgm:t>
    </dgm:pt>
    <dgm:pt modelId="{5BCB51A2-DC27-4628-9F28-14F5071F15BA}" type="parTrans" cxnId="{58200E5E-3324-4A76-9006-CEDCA8C8E69A}">
      <dgm:prSet/>
      <dgm:spPr/>
      <dgm:t>
        <a:bodyPr/>
        <a:lstStyle/>
        <a:p>
          <a:endParaRPr lang="en-US"/>
        </a:p>
      </dgm:t>
    </dgm:pt>
    <dgm:pt modelId="{95AD1838-CCE1-4135-9FD2-7C5F9724A04E}" type="sibTrans" cxnId="{58200E5E-3324-4A76-9006-CEDCA8C8E69A}">
      <dgm:prSet/>
      <dgm:spPr/>
      <dgm:t>
        <a:bodyPr/>
        <a:lstStyle/>
        <a:p>
          <a:endParaRPr lang="en-US"/>
        </a:p>
      </dgm:t>
    </dgm:pt>
    <dgm:pt modelId="{CE3F5815-9B70-4D0F-B1AD-13074FE70DFB}" type="pres">
      <dgm:prSet presAssocID="{8634290B-0418-48BE-899E-F05226384F40}" presName="linear" presStyleCnt="0">
        <dgm:presLayoutVars>
          <dgm:animLvl val="lvl"/>
          <dgm:resizeHandles val="exact"/>
        </dgm:presLayoutVars>
      </dgm:prSet>
      <dgm:spPr/>
      <dgm:t>
        <a:bodyPr/>
        <a:lstStyle/>
        <a:p>
          <a:endParaRPr lang="en-US"/>
        </a:p>
      </dgm:t>
    </dgm:pt>
    <dgm:pt modelId="{89215377-535A-45EE-BB70-1563E0F5542D}" type="pres">
      <dgm:prSet presAssocID="{3AC57B2C-FBB5-4C42-A445-7DB5351698C4}" presName="parentText" presStyleLbl="node1" presStyleIdx="0" presStyleCnt="5">
        <dgm:presLayoutVars>
          <dgm:chMax val="0"/>
          <dgm:bulletEnabled val="1"/>
        </dgm:presLayoutVars>
      </dgm:prSet>
      <dgm:spPr/>
      <dgm:t>
        <a:bodyPr/>
        <a:lstStyle/>
        <a:p>
          <a:endParaRPr lang="en-US"/>
        </a:p>
      </dgm:t>
    </dgm:pt>
    <dgm:pt modelId="{39C2162F-4C14-4633-8932-8743045E4355}" type="pres">
      <dgm:prSet presAssocID="{8D180372-173F-42E1-8823-AB2EC4A8AC38}" presName="spacer" presStyleCnt="0"/>
      <dgm:spPr/>
    </dgm:pt>
    <dgm:pt modelId="{A934E7A1-A683-4323-B972-E107C3504F7F}" type="pres">
      <dgm:prSet presAssocID="{80186602-F9D8-4889-9188-9588507C1F6E}" presName="parentText" presStyleLbl="node1" presStyleIdx="1" presStyleCnt="5">
        <dgm:presLayoutVars>
          <dgm:chMax val="0"/>
          <dgm:bulletEnabled val="1"/>
        </dgm:presLayoutVars>
      </dgm:prSet>
      <dgm:spPr/>
      <dgm:t>
        <a:bodyPr/>
        <a:lstStyle/>
        <a:p>
          <a:endParaRPr lang="en-US"/>
        </a:p>
      </dgm:t>
    </dgm:pt>
    <dgm:pt modelId="{1AEB3323-EF2E-41E1-89FA-8BC7454D19DA}" type="pres">
      <dgm:prSet presAssocID="{5985DB4E-8A85-4A47-AEC4-84470F5880BC}" presName="spacer" presStyleCnt="0"/>
      <dgm:spPr/>
    </dgm:pt>
    <dgm:pt modelId="{AC0ED061-2954-4DB8-9C50-FF1B1CF2C20B}" type="pres">
      <dgm:prSet presAssocID="{150BBD57-8A03-4F66-9351-F1EDDE246658}" presName="parentText" presStyleLbl="node1" presStyleIdx="2" presStyleCnt="5">
        <dgm:presLayoutVars>
          <dgm:chMax val="0"/>
          <dgm:bulletEnabled val="1"/>
        </dgm:presLayoutVars>
      </dgm:prSet>
      <dgm:spPr/>
      <dgm:t>
        <a:bodyPr/>
        <a:lstStyle/>
        <a:p>
          <a:endParaRPr lang="en-US"/>
        </a:p>
      </dgm:t>
    </dgm:pt>
    <dgm:pt modelId="{55AC8929-9E64-4EBA-9E9F-EAD5FE213053}" type="pres">
      <dgm:prSet presAssocID="{3744987B-56E1-4FB2-93C4-FA9A663F904D}" presName="spacer" presStyleCnt="0"/>
      <dgm:spPr/>
    </dgm:pt>
    <dgm:pt modelId="{6E01047B-CE99-43A0-B929-441D11A2E567}" type="pres">
      <dgm:prSet presAssocID="{A581B1EB-8667-41D3-8442-69C200F768D7}" presName="parentText" presStyleLbl="node1" presStyleIdx="3" presStyleCnt="5">
        <dgm:presLayoutVars>
          <dgm:chMax val="0"/>
          <dgm:bulletEnabled val="1"/>
        </dgm:presLayoutVars>
      </dgm:prSet>
      <dgm:spPr/>
      <dgm:t>
        <a:bodyPr/>
        <a:lstStyle/>
        <a:p>
          <a:endParaRPr lang="en-US"/>
        </a:p>
      </dgm:t>
    </dgm:pt>
    <dgm:pt modelId="{47CCACFD-D11B-4596-96DD-123B17589978}" type="pres">
      <dgm:prSet presAssocID="{CC4D394F-FB3B-4FB9-85F9-FC1C2824027F}" presName="spacer" presStyleCnt="0"/>
      <dgm:spPr/>
    </dgm:pt>
    <dgm:pt modelId="{4AFAE509-811F-463D-A87E-F8198BCFE933}" type="pres">
      <dgm:prSet presAssocID="{6FEAA8AB-BC01-4DBD-AB0D-4D41902FF12E}" presName="parentText" presStyleLbl="node1" presStyleIdx="4" presStyleCnt="5">
        <dgm:presLayoutVars>
          <dgm:chMax val="0"/>
          <dgm:bulletEnabled val="1"/>
        </dgm:presLayoutVars>
      </dgm:prSet>
      <dgm:spPr/>
      <dgm:t>
        <a:bodyPr/>
        <a:lstStyle/>
        <a:p>
          <a:endParaRPr lang="en-US"/>
        </a:p>
      </dgm:t>
    </dgm:pt>
  </dgm:ptLst>
  <dgm:cxnLst>
    <dgm:cxn modelId="{882F3D23-2FED-4FEF-84CD-B3DEBB24C7A2}" type="presOf" srcId="{6FEAA8AB-BC01-4DBD-AB0D-4D41902FF12E}" destId="{4AFAE509-811F-463D-A87E-F8198BCFE933}" srcOrd="0" destOrd="0" presId="urn:microsoft.com/office/officeart/2005/8/layout/vList2"/>
    <dgm:cxn modelId="{58200E5E-3324-4A76-9006-CEDCA8C8E69A}" srcId="{8634290B-0418-48BE-899E-F05226384F40}" destId="{6FEAA8AB-BC01-4DBD-AB0D-4D41902FF12E}" srcOrd="4" destOrd="0" parTransId="{5BCB51A2-DC27-4628-9F28-14F5071F15BA}" sibTransId="{95AD1838-CCE1-4135-9FD2-7C5F9724A04E}"/>
    <dgm:cxn modelId="{A146DFAC-368F-401D-820C-5C6E36AB7615}" srcId="{8634290B-0418-48BE-899E-F05226384F40}" destId="{80186602-F9D8-4889-9188-9588507C1F6E}" srcOrd="1" destOrd="0" parTransId="{A1201AE7-54C7-439E-A37D-2997B6907AF8}" sibTransId="{5985DB4E-8A85-4A47-AEC4-84470F5880BC}"/>
    <dgm:cxn modelId="{BA414AE1-02E3-4C7F-927F-8CA60B006C16}" srcId="{8634290B-0418-48BE-899E-F05226384F40}" destId="{3AC57B2C-FBB5-4C42-A445-7DB5351698C4}" srcOrd="0" destOrd="0" parTransId="{69064DC3-85B4-4340-B79B-8ABBDEF04012}" sibTransId="{8D180372-173F-42E1-8823-AB2EC4A8AC38}"/>
    <dgm:cxn modelId="{8DA86746-2E58-4825-A86A-DF2089FB7BDC}" type="presOf" srcId="{8634290B-0418-48BE-899E-F05226384F40}" destId="{CE3F5815-9B70-4D0F-B1AD-13074FE70DFB}" srcOrd="0" destOrd="0" presId="urn:microsoft.com/office/officeart/2005/8/layout/vList2"/>
    <dgm:cxn modelId="{EA7CA454-D560-4970-BF72-A9A151571A90}" type="presOf" srcId="{150BBD57-8A03-4F66-9351-F1EDDE246658}" destId="{AC0ED061-2954-4DB8-9C50-FF1B1CF2C20B}" srcOrd="0" destOrd="0" presId="urn:microsoft.com/office/officeart/2005/8/layout/vList2"/>
    <dgm:cxn modelId="{E15E971C-F92D-48EF-9B08-0E71DF0091C1}" srcId="{8634290B-0418-48BE-899E-F05226384F40}" destId="{150BBD57-8A03-4F66-9351-F1EDDE246658}" srcOrd="2" destOrd="0" parTransId="{3A2CE647-CE4A-4068-95C4-2E44892E09CC}" sibTransId="{3744987B-56E1-4FB2-93C4-FA9A663F904D}"/>
    <dgm:cxn modelId="{69CD8C96-DF76-4E38-B357-DC7F25620947}" type="presOf" srcId="{A581B1EB-8667-41D3-8442-69C200F768D7}" destId="{6E01047B-CE99-43A0-B929-441D11A2E567}" srcOrd="0" destOrd="0" presId="urn:microsoft.com/office/officeart/2005/8/layout/vList2"/>
    <dgm:cxn modelId="{257E49E4-0BB6-4350-92E0-D0EC1DBB18A8}" type="presOf" srcId="{80186602-F9D8-4889-9188-9588507C1F6E}" destId="{A934E7A1-A683-4323-B972-E107C3504F7F}" srcOrd="0" destOrd="0" presId="urn:microsoft.com/office/officeart/2005/8/layout/vList2"/>
    <dgm:cxn modelId="{F32E814B-45FB-4F19-B1D7-44B8384874BD}" type="presOf" srcId="{3AC57B2C-FBB5-4C42-A445-7DB5351698C4}" destId="{89215377-535A-45EE-BB70-1563E0F5542D}" srcOrd="0" destOrd="0" presId="urn:microsoft.com/office/officeart/2005/8/layout/vList2"/>
    <dgm:cxn modelId="{92A10FA0-3C53-41B8-85BC-C97A6E8C6DBA}" srcId="{8634290B-0418-48BE-899E-F05226384F40}" destId="{A581B1EB-8667-41D3-8442-69C200F768D7}" srcOrd="3" destOrd="0" parTransId="{E8BDC4D2-B5E9-4194-AF52-579DDCD462AA}" sibTransId="{CC4D394F-FB3B-4FB9-85F9-FC1C2824027F}"/>
    <dgm:cxn modelId="{55B9A1EE-FA23-45E1-8582-1DB34DD2A29B}" type="presParOf" srcId="{CE3F5815-9B70-4D0F-B1AD-13074FE70DFB}" destId="{89215377-535A-45EE-BB70-1563E0F5542D}" srcOrd="0" destOrd="0" presId="urn:microsoft.com/office/officeart/2005/8/layout/vList2"/>
    <dgm:cxn modelId="{2D6BAABB-A7ED-427B-94CB-85F46265141C}" type="presParOf" srcId="{CE3F5815-9B70-4D0F-B1AD-13074FE70DFB}" destId="{39C2162F-4C14-4633-8932-8743045E4355}" srcOrd="1" destOrd="0" presId="urn:microsoft.com/office/officeart/2005/8/layout/vList2"/>
    <dgm:cxn modelId="{981F6643-B046-48EC-98C9-C91041B52AF1}" type="presParOf" srcId="{CE3F5815-9B70-4D0F-B1AD-13074FE70DFB}" destId="{A934E7A1-A683-4323-B972-E107C3504F7F}" srcOrd="2" destOrd="0" presId="urn:microsoft.com/office/officeart/2005/8/layout/vList2"/>
    <dgm:cxn modelId="{5079DABA-842D-4193-B143-618767C2BE5D}" type="presParOf" srcId="{CE3F5815-9B70-4D0F-B1AD-13074FE70DFB}" destId="{1AEB3323-EF2E-41E1-89FA-8BC7454D19DA}" srcOrd="3" destOrd="0" presId="urn:microsoft.com/office/officeart/2005/8/layout/vList2"/>
    <dgm:cxn modelId="{F9BC25AF-4968-4D6C-BB4D-4E9916371206}" type="presParOf" srcId="{CE3F5815-9B70-4D0F-B1AD-13074FE70DFB}" destId="{AC0ED061-2954-4DB8-9C50-FF1B1CF2C20B}" srcOrd="4" destOrd="0" presId="urn:microsoft.com/office/officeart/2005/8/layout/vList2"/>
    <dgm:cxn modelId="{090E5580-3361-4A95-B258-C000C8C6331E}" type="presParOf" srcId="{CE3F5815-9B70-4D0F-B1AD-13074FE70DFB}" destId="{55AC8929-9E64-4EBA-9E9F-EAD5FE213053}" srcOrd="5" destOrd="0" presId="urn:microsoft.com/office/officeart/2005/8/layout/vList2"/>
    <dgm:cxn modelId="{8ADEE2CD-9F01-4BB0-93AF-CF00B70A9B30}" type="presParOf" srcId="{CE3F5815-9B70-4D0F-B1AD-13074FE70DFB}" destId="{6E01047B-CE99-43A0-B929-441D11A2E567}" srcOrd="6" destOrd="0" presId="urn:microsoft.com/office/officeart/2005/8/layout/vList2"/>
    <dgm:cxn modelId="{40D3F4D3-C225-4B93-BE59-41E74B98F077}" type="presParOf" srcId="{CE3F5815-9B70-4D0F-B1AD-13074FE70DFB}" destId="{47CCACFD-D11B-4596-96DD-123B17589978}" srcOrd="7" destOrd="0" presId="urn:microsoft.com/office/officeart/2005/8/layout/vList2"/>
    <dgm:cxn modelId="{871B9EF7-A2E7-43DA-81DA-A80D1903DDC3}" type="presParOf" srcId="{CE3F5815-9B70-4D0F-B1AD-13074FE70DFB}" destId="{4AFAE509-811F-463D-A87E-F8198BCFE93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34290B-0418-48BE-899E-F05226384F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C57B2C-FBB5-4C42-A445-7DB5351698C4}">
      <dgm:prSet custT="1"/>
      <dgm:spPr/>
      <dgm:t>
        <a:bodyPr/>
        <a:lstStyle/>
        <a:p>
          <a:pPr rtl="0"/>
          <a:r>
            <a:rPr lang="zh-CN" sz="2400" dirty="0" smtClean="0"/>
            <a:t>你是否有令别人羡慕的出生背景或国籍？它可以在上帝手中被主所使用吗？</a:t>
          </a:r>
          <a:endParaRPr lang="en-US" sz="2400" dirty="0"/>
        </a:p>
      </dgm:t>
    </dgm:pt>
    <dgm:pt modelId="{69064DC3-85B4-4340-B79B-8ABBDEF04012}" type="parTrans" cxnId="{BA414AE1-02E3-4C7F-927F-8CA60B006C16}">
      <dgm:prSet/>
      <dgm:spPr/>
      <dgm:t>
        <a:bodyPr/>
        <a:lstStyle/>
        <a:p>
          <a:endParaRPr lang="en-US"/>
        </a:p>
      </dgm:t>
    </dgm:pt>
    <dgm:pt modelId="{8D180372-173F-42E1-8823-AB2EC4A8AC38}" type="sibTrans" cxnId="{BA414AE1-02E3-4C7F-927F-8CA60B006C16}">
      <dgm:prSet/>
      <dgm:spPr/>
      <dgm:t>
        <a:bodyPr/>
        <a:lstStyle/>
        <a:p>
          <a:endParaRPr lang="en-US"/>
        </a:p>
      </dgm:t>
    </dgm:pt>
    <dgm:pt modelId="{80186602-F9D8-4889-9188-9588507C1F6E}">
      <dgm:prSet custT="1"/>
      <dgm:spPr/>
      <dgm:t>
        <a:bodyPr/>
        <a:lstStyle/>
        <a:p>
          <a:pPr rtl="0"/>
          <a:r>
            <a:rPr lang="zh-CN" sz="2400" dirty="0" smtClean="0"/>
            <a:t>如果你对原先所排斥的东西，后来却发现它是对的，或以为自己原先所作所想是对的，后来却发现是错了，你会有什么样的感觉</a:t>
          </a:r>
          <a:r>
            <a:rPr lang="en-US" sz="2400" dirty="0" smtClean="0"/>
            <a:t>?</a:t>
          </a:r>
          <a:r>
            <a:rPr lang="zh-CN" sz="2400" dirty="0" smtClean="0"/>
            <a:t>你会有何种反应</a:t>
          </a:r>
          <a:r>
            <a:rPr lang="en-US" sz="2400" dirty="0" smtClean="0"/>
            <a:t>?</a:t>
          </a:r>
          <a:r>
            <a:rPr lang="zh-CN" sz="2400" dirty="0" smtClean="0"/>
            <a:t>你有这样的经验吗？</a:t>
          </a:r>
          <a:endParaRPr lang="en-US" sz="2400" dirty="0"/>
        </a:p>
      </dgm:t>
    </dgm:pt>
    <dgm:pt modelId="{A1201AE7-54C7-439E-A37D-2997B6907AF8}" type="parTrans" cxnId="{A146DFAC-368F-401D-820C-5C6E36AB7615}">
      <dgm:prSet/>
      <dgm:spPr/>
      <dgm:t>
        <a:bodyPr/>
        <a:lstStyle/>
        <a:p>
          <a:endParaRPr lang="en-US"/>
        </a:p>
      </dgm:t>
    </dgm:pt>
    <dgm:pt modelId="{5985DB4E-8A85-4A47-AEC4-84470F5880BC}" type="sibTrans" cxnId="{A146DFAC-368F-401D-820C-5C6E36AB7615}">
      <dgm:prSet/>
      <dgm:spPr/>
      <dgm:t>
        <a:bodyPr/>
        <a:lstStyle/>
        <a:p>
          <a:endParaRPr lang="en-US"/>
        </a:p>
      </dgm:t>
    </dgm:pt>
    <dgm:pt modelId="{150BBD57-8A03-4F66-9351-F1EDDE246658}">
      <dgm:prSet custT="1"/>
      <dgm:spPr/>
      <dgm:t>
        <a:bodyPr/>
        <a:lstStyle/>
        <a:p>
          <a:pPr rtl="0"/>
          <a:r>
            <a:rPr lang="zh-CN" sz="2400" dirty="0" smtClean="0"/>
            <a:t>扫罗是如何信主的？你是如何信主的？你会不会羡慕像保罗或某某人那样信主的经历？</a:t>
          </a:r>
          <a:endParaRPr lang="en-US" sz="2400" dirty="0"/>
        </a:p>
      </dgm:t>
    </dgm:pt>
    <dgm:pt modelId="{3A2CE647-CE4A-4068-95C4-2E44892E09CC}" type="parTrans" cxnId="{E15E971C-F92D-48EF-9B08-0E71DF0091C1}">
      <dgm:prSet/>
      <dgm:spPr/>
      <dgm:t>
        <a:bodyPr/>
        <a:lstStyle/>
        <a:p>
          <a:endParaRPr lang="en-US"/>
        </a:p>
      </dgm:t>
    </dgm:pt>
    <dgm:pt modelId="{3744987B-56E1-4FB2-93C4-FA9A663F904D}" type="sibTrans" cxnId="{E15E971C-F92D-48EF-9B08-0E71DF0091C1}">
      <dgm:prSet/>
      <dgm:spPr/>
      <dgm:t>
        <a:bodyPr/>
        <a:lstStyle/>
        <a:p>
          <a:endParaRPr lang="en-US"/>
        </a:p>
      </dgm:t>
    </dgm:pt>
    <dgm:pt modelId="{A581B1EB-8667-41D3-8442-69C200F768D7}">
      <dgm:prSet custT="1"/>
      <dgm:spPr/>
      <dgm:t>
        <a:bodyPr/>
        <a:lstStyle/>
        <a:p>
          <a:pPr rtl="0"/>
          <a:r>
            <a:rPr lang="zh-CN" sz="2400" dirty="0" smtClean="0"/>
            <a:t>在你信主之后，有什么样的经历，使你属灵的生命有所成长？</a:t>
          </a:r>
          <a:r>
            <a:rPr lang="zh-CN" altLang="en-US" sz="2400" b="0" i="0" dirty="0" smtClean="0"/>
            <a:t>雅各书 </a:t>
          </a:r>
          <a:r>
            <a:rPr lang="en-US" altLang="zh-CN" sz="2400" b="0" i="0" dirty="0" smtClean="0"/>
            <a:t>2</a:t>
          </a:r>
          <a:r>
            <a:rPr lang="zh-CN" altLang="en-US" sz="2400" b="0" i="0" dirty="0" smtClean="0"/>
            <a:t>：</a:t>
          </a:r>
          <a:r>
            <a:rPr lang="en-US" altLang="zh-CN" sz="2400" b="0" i="0" dirty="0" smtClean="0"/>
            <a:t>14</a:t>
          </a:r>
          <a:r>
            <a:rPr lang="en-US" altLang="zh-CN" sz="2400" b="1" i="0" baseline="30000" dirty="0" smtClean="0"/>
            <a:t> </a:t>
          </a:r>
          <a:r>
            <a:rPr lang="zh-CN" altLang="en-US" sz="2400" b="0" i="0" dirty="0" smtClean="0"/>
            <a:t>我的弟兄们，若有人说自己有信心，却没有行为，有什么益处呢？</a:t>
          </a:r>
          <a:endParaRPr lang="en-US" sz="2400" dirty="0"/>
        </a:p>
      </dgm:t>
    </dgm:pt>
    <dgm:pt modelId="{E8BDC4D2-B5E9-4194-AF52-579DDCD462AA}" type="parTrans" cxnId="{92A10FA0-3C53-41B8-85BC-C97A6E8C6DBA}">
      <dgm:prSet/>
      <dgm:spPr/>
      <dgm:t>
        <a:bodyPr/>
        <a:lstStyle/>
        <a:p>
          <a:endParaRPr lang="en-US"/>
        </a:p>
      </dgm:t>
    </dgm:pt>
    <dgm:pt modelId="{CC4D394F-FB3B-4FB9-85F9-FC1C2824027F}" type="sibTrans" cxnId="{92A10FA0-3C53-41B8-85BC-C97A6E8C6DBA}">
      <dgm:prSet/>
      <dgm:spPr/>
      <dgm:t>
        <a:bodyPr/>
        <a:lstStyle/>
        <a:p>
          <a:endParaRPr lang="en-US"/>
        </a:p>
      </dgm:t>
    </dgm:pt>
    <dgm:pt modelId="{6FEAA8AB-BC01-4DBD-AB0D-4D41902FF12E}">
      <dgm:prSet custT="1"/>
      <dgm:spPr/>
      <dgm:t>
        <a:bodyPr/>
        <a:lstStyle/>
        <a:p>
          <a:pPr rtl="0"/>
          <a:r>
            <a:rPr lang="zh-CN" sz="2400" dirty="0" smtClean="0"/>
            <a:t>今天，上帝托付给你的使命是什么？你如何得知、如何执行？</a:t>
          </a:r>
          <a:r>
            <a:rPr lang="zh-CN" altLang="en-US" sz="2400" b="0" i="0" dirty="0" smtClean="0"/>
            <a:t>雅各书 </a:t>
          </a:r>
          <a:r>
            <a:rPr lang="en-US" altLang="zh-CN" sz="2400" b="0" i="0" dirty="0" smtClean="0"/>
            <a:t>2</a:t>
          </a:r>
          <a:r>
            <a:rPr lang="zh-CN" altLang="en-US" sz="2400" b="0" i="0" dirty="0" smtClean="0"/>
            <a:t>：</a:t>
          </a:r>
          <a:r>
            <a:rPr lang="en-US" altLang="zh-CN" sz="2400" b="0" i="0" dirty="0" smtClean="0"/>
            <a:t>17</a:t>
          </a:r>
          <a:r>
            <a:rPr lang="en-US" altLang="zh-CN" sz="2400" b="1" i="0" baseline="30000" dirty="0" smtClean="0"/>
            <a:t> </a:t>
          </a:r>
          <a:r>
            <a:rPr lang="zh-CN" altLang="en-US" sz="2400" b="0" i="0" dirty="0" smtClean="0"/>
            <a:t>人若知道行善却不去行，这就是他的罪了。</a:t>
          </a:r>
          <a:endParaRPr lang="en-US" sz="2400" dirty="0"/>
        </a:p>
      </dgm:t>
    </dgm:pt>
    <dgm:pt modelId="{5BCB51A2-DC27-4628-9F28-14F5071F15BA}" type="parTrans" cxnId="{58200E5E-3324-4A76-9006-CEDCA8C8E69A}">
      <dgm:prSet/>
      <dgm:spPr/>
      <dgm:t>
        <a:bodyPr/>
        <a:lstStyle/>
        <a:p>
          <a:endParaRPr lang="en-US"/>
        </a:p>
      </dgm:t>
    </dgm:pt>
    <dgm:pt modelId="{95AD1838-CCE1-4135-9FD2-7C5F9724A04E}" type="sibTrans" cxnId="{58200E5E-3324-4A76-9006-CEDCA8C8E69A}">
      <dgm:prSet/>
      <dgm:spPr/>
      <dgm:t>
        <a:bodyPr/>
        <a:lstStyle/>
        <a:p>
          <a:endParaRPr lang="en-US"/>
        </a:p>
      </dgm:t>
    </dgm:pt>
    <dgm:pt modelId="{CE3F5815-9B70-4D0F-B1AD-13074FE70DFB}" type="pres">
      <dgm:prSet presAssocID="{8634290B-0418-48BE-899E-F05226384F40}" presName="linear" presStyleCnt="0">
        <dgm:presLayoutVars>
          <dgm:animLvl val="lvl"/>
          <dgm:resizeHandles val="exact"/>
        </dgm:presLayoutVars>
      </dgm:prSet>
      <dgm:spPr/>
      <dgm:t>
        <a:bodyPr/>
        <a:lstStyle/>
        <a:p>
          <a:endParaRPr lang="en-US"/>
        </a:p>
      </dgm:t>
    </dgm:pt>
    <dgm:pt modelId="{89215377-535A-45EE-BB70-1563E0F5542D}" type="pres">
      <dgm:prSet presAssocID="{3AC57B2C-FBB5-4C42-A445-7DB5351698C4}" presName="parentText" presStyleLbl="node1" presStyleIdx="0" presStyleCnt="5">
        <dgm:presLayoutVars>
          <dgm:chMax val="0"/>
          <dgm:bulletEnabled val="1"/>
        </dgm:presLayoutVars>
      </dgm:prSet>
      <dgm:spPr/>
      <dgm:t>
        <a:bodyPr/>
        <a:lstStyle/>
        <a:p>
          <a:endParaRPr lang="en-US"/>
        </a:p>
      </dgm:t>
    </dgm:pt>
    <dgm:pt modelId="{39C2162F-4C14-4633-8932-8743045E4355}" type="pres">
      <dgm:prSet presAssocID="{8D180372-173F-42E1-8823-AB2EC4A8AC38}" presName="spacer" presStyleCnt="0"/>
      <dgm:spPr/>
    </dgm:pt>
    <dgm:pt modelId="{A934E7A1-A683-4323-B972-E107C3504F7F}" type="pres">
      <dgm:prSet presAssocID="{80186602-F9D8-4889-9188-9588507C1F6E}" presName="parentText" presStyleLbl="node1" presStyleIdx="1" presStyleCnt="5">
        <dgm:presLayoutVars>
          <dgm:chMax val="0"/>
          <dgm:bulletEnabled val="1"/>
        </dgm:presLayoutVars>
      </dgm:prSet>
      <dgm:spPr/>
      <dgm:t>
        <a:bodyPr/>
        <a:lstStyle/>
        <a:p>
          <a:endParaRPr lang="en-US"/>
        </a:p>
      </dgm:t>
    </dgm:pt>
    <dgm:pt modelId="{1AEB3323-EF2E-41E1-89FA-8BC7454D19DA}" type="pres">
      <dgm:prSet presAssocID="{5985DB4E-8A85-4A47-AEC4-84470F5880BC}" presName="spacer" presStyleCnt="0"/>
      <dgm:spPr/>
    </dgm:pt>
    <dgm:pt modelId="{AC0ED061-2954-4DB8-9C50-FF1B1CF2C20B}" type="pres">
      <dgm:prSet presAssocID="{150BBD57-8A03-4F66-9351-F1EDDE246658}" presName="parentText" presStyleLbl="node1" presStyleIdx="2" presStyleCnt="5">
        <dgm:presLayoutVars>
          <dgm:chMax val="0"/>
          <dgm:bulletEnabled val="1"/>
        </dgm:presLayoutVars>
      </dgm:prSet>
      <dgm:spPr/>
      <dgm:t>
        <a:bodyPr/>
        <a:lstStyle/>
        <a:p>
          <a:endParaRPr lang="en-US"/>
        </a:p>
      </dgm:t>
    </dgm:pt>
    <dgm:pt modelId="{55AC8929-9E64-4EBA-9E9F-EAD5FE213053}" type="pres">
      <dgm:prSet presAssocID="{3744987B-56E1-4FB2-93C4-FA9A663F904D}" presName="spacer" presStyleCnt="0"/>
      <dgm:spPr/>
    </dgm:pt>
    <dgm:pt modelId="{6E01047B-CE99-43A0-B929-441D11A2E567}" type="pres">
      <dgm:prSet presAssocID="{A581B1EB-8667-41D3-8442-69C200F768D7}" presName="parentText" presStyleLbl="node1" presStyleIdx="3" presStyleCnt="5">
        <dgm:presLayoutVars>
          <dgm:chMax val="0"/>
          <dgm:bulletEnabled val="1"/>
        </dgm:presLayoutVars>
      </dgm:prSet>
      <dgm:spPr/>
      <dgm:t>
        <a:bodyPr/>
        <a:lstStyle/>
        <a:p>
          <a:endParaRPr lang="en-US"/>
        </a:p>
      </dgm:t>
    </dgm:pt>
    <dgm:pt modelId="{47CCACFD-D11B-4596-96DD-123B17589978}" type="pres">
      <dgm:prSet presAssocID="{CC4D394F-FB3B-4FB9-85F9-FC1C2824027F}" presName="spacer" presStyleCnt="0"/>
      <dgm:spPr/>
    </dgm:pt>
    <dgm:pt modelId="{4AFAE509-811F-463D-A87E-F8198BCFE933}" type="pres">
      <dgm:prSet presAssocID="{6FEAA8AB-BC01-4DBD-AB0D-4D41902FF12E}" presName="parentText" presStyleLbl="node1" presStyleIdx="4" presStyleCnt="5">
        <dgm:presLayoutVars>
          <dgm:chMax val="0"/>
          <dgm:bulletEnabled val="1"/>
        </dgm:presLayoutVars>
      </dgm:prSet>
      <dgm:spPr/>
      <dgm:t>
        <a:bodyPr/>
        <a:lstStyle/>
        <a:p>
          <a:endParaRPr lang="en-US"/>
        </a:p>
      </dgm:t>
    </dgm:pt>
  </dgm:ptLst>
  <dgm:cxnLst>
    <dgm:cxn modelId="{882F3D23-2FED-4FEF-84CD-B3DEBB24C7A2}" type="presOf" srcId="{6FEAA8AB-BC01-4DBD-AB0D-4D41902FF12E}" destId="{4AFAE509-811F-463D-A87E-F8198BCFE933}" srcOrd="0" destOrd="0" presId="urn:microsoft.com/office/officeart/2005/8/layout/vList2"/>
    <dgm:cxn modelId="{58200E5E-3324-4A76-9006-CEDCA8C8E69A}" srcId="{8634290B-0418-48BE-899E-F05226384F40}" destId="{6FEAA8AB-BC01-4DBD-AB0D-4D41902FF12E}" srcOrd="4" destOrd="0" parTransId="{5BCB51A2-DC27-4628-9F28-14F5071F15BA}" sibTransId="{95AD1838-CCE1-4135-9FD2-7C5F9724A04E}"/>
    <dgm:cxn modelId="{A146DFAC-368F-401D-820C-5C6E36AB7615}" srcId="{8634290B-0418-48BE-899E-F05226384F40}" destId="{80186602-F9D8-4889-9188-9588507C1F6E}" srcOrd="1" destOrd="0" parTransId="{A1201AE7-54C7-439E-A37D-2997B6907AF8}" sibTransId="{5985DB4E-8A85-4A47-AEC4-84470F5880BC}"/>
    <dgm:cxn modelId="{BA414AE1-02E3-4C7F-927F-8CA60B006C16}" srcId="{8634290B-0418-48BE-899E-F05226384F40}" destId="{3AC57B2C-FBB5-4C42-A445-7DB5351698C4}" srcOrd="0" destOrd="0" parTransId="{69064DC3-85B4-4340-B79B-8ABBDEF04012}" sibTransId="{8D180372-173F-42E1-8823-AB2EC4A8AC38}"/>
    <dgm:cxn modelId="{8DA86746-2E58-4825-A86A-DF2089FB7BDC}" type="presOf" srcId="{8634290B-0418-48BE-899E-F05226384F40}" destId="{CE3F5815-9B70-4D0F-B1AD-13074FE70DFB}" srcOrd="0" destOrd="0" presId="urn:microsoft.com/office/officeart/2005/8/layout/vList2"/>
    <dgm:cxn modelId="{EA7CA454-D560-4970-BF72-A9A151571A90}" type="presOf" srcId="{150BBD57-8A03-4F66-9351-F1EDDE246658}" destId="{AC0ED061-2954-4DB8-9C50-FF1B1CF2C20B}" srcOrd="0" destOrd="0" presId="urn:microsoft.com/office/officeart/2005/8/layout/vList2"/>
    <dgm:cxn modelId="{E15E971C-F92D-48EF-9B08-0E71DF0091C1}" srcId="{8634290B-0418-48BE-899E-F05226384F40}" destId="{150BBD57-8A03-4F66-9351-F1EDDE246658}" srcOrd="2" destOrd="0" parTransId="{3A2CE647-CE4A-4068-95C4-2E44892E09CC}" sibTransId="{3744987B-56E1-4FB2-93C4-FA9A663F904D}"/>
    <dgm:cxn modelId="{69CD8C96-DF76-4E38-B357-DC7F25620947}" type="presOf" srcId="{A581B1EB-8667-41D3-8442-69C200F768D7}" destId="{6E01047B-CE99-43A0-B929-441D11A2E567}" srcOrd="0" destOrd="0" presId="urn:microsoft.com/office/officeart/2005/8/layout/vList2"/>
    <dgm:cxn modelId="{257E49E4-0BB6-4350-92E0-D0EC1DBB18A8}" type="presOf" srcId="{80186602-F9D8-4889-9188-9588507C1F6E}" destId="{A934E7A1-A683-4323-B972-E107C3504F7F}" srcOrd="0" destOrd="0" presId="urn:microsoft.com/office/officeart/2005/8/layout/vList2"/>
    <dgm:cxn modelId="{F32E814B-45FB-4F19-B1D7-44B8384874BD}" type="presOf" srcId="{3AC57B2C-FBB5-4C42-A445-7DB5351698C4}" destId="{89215377-535A-45EE-BB70-1563E0F5542D}" srcOrd="0" destOrd="0" presId="urn:microsoft.com/office/officeart/2005/8/layout/vList2"/>
    <dgm:cxn modelId="{92A10FA0-3C53-41B8-85BC-C97A6E8C6DBA}" srcId="{8634290B-0418-48BE-899E-F05226384F40}" destId="{A581B1EB-8667-41D3-8442-69C200F768D7}" srcOrd="3" destOrd="0" parTransId="{E8BDC4D2-B5E9-4194-AF52-579DDCD462AA}" sibTransId="{CC4D394F-FB3B-4FB9-85F9-FC1C2824027F}"/>
    <dgm:cxn modelId="{55B9A1EE-FA23-45E1-8582-1DB34DD2A29B}" type="presParOf" srcId="{CE3F5815-9B70-4D0F-B1AD-13074FE70DFB}" destId="{89215377-535A-45EE-BB70-1563E0F5542D}" srcOrd="0" destOrd="0" presId="urn:microsoft.com/office/officeart/2005/8/layout/vList2"/>
    <dgm:cxn modelId="{2D6BAABB-A7ED-427B-94CB-85F46265141C}" type="presParOf" srcId="{CE3F5815-9B70-4D0F-B1AD-13074FE70DFB}" destId="{39C2162F-4C14-4633-8932-8743045E4355}" srcOrd="1" destOrd="0" presId="urn:microsoft.com/office/officeart/2005/8/layout/vList2"/>
    <dgm:cxn modelId="{981F6643-B046-48EC-98C9-C91041B52AF1}" type="presParOf" srcId="{CE3F5815-9B70-4D0F-B1AD-13074FE70DFB}" destId="{A934E7A1-A683-4323-B972-E107C3504F7F}" srcOrd="2" destOrd="0" presId="urn:microsoft.com/office/officeart/2005/8/layout/vList2"/>
    <dgm:cxn modelId="{5079DABA-842D-4193-B143-618767C2BE5D}" type="presParOf" srcId="{CE3F5815-9B70-4D0F-B1AD-13074FE70DFB}" destId="{1AEB3323-EF2E-41E1-89FA-8BC7454D19DA}" srcOrd="3" destOrd="0" presId="urn:microsoft.com/office/officeart/2005/8/layout/vList2"/>
    <dgm:cxn modelId="{F9BC25AF-4968-4D6C-BB4D-4E9916371206}" type="presParOf" srcId="{CE3F5815-9B70-4D0F-B1AD-13074FE70DFB}" destId="{AC0ED061-2954-4DB8-9C50-FF1B1CF2C20B}" srcOrd="4" destOrd="0" presId="urn:microsoft.com/office/officeart/2005/8/layout/vList2"/>
    <dgm:cxn modelId="{090E5580-3361-4A95-B258-C000C8C6331E}" type="presParOf" srcId="{CE3F5815-9B70-4D0F-B1AD-13074FE70DFB}" destId="{55AC8929-9E64-4EBA-9E9F-EAD5FE213053}" srcOrd="5" destOrd="0" presId="urn:microsoft.com/office/officeart/2005/8/layout/vList2"/>
    <dgm:cxn modelId="{8ADEE2CD-9F01-4BB0-93AF-CF00B70A9B30}" type="presParOf" srcId="{CE3F5815-9B70-4D0F-B1AD-13074FE70DFB}" destId="{6E01047B-CE99-43A0-B929-441D11A2E567}" srcOrd="6" destOrd="0" presId="urn:microsoft.com/office/officeart/2005/8/layout/vList2"/>
    <dgm:cxn modelId="{40D3F4D3-C225-4B93-BE59-41E74B98F077}" type="presParOf" srcId="{CE3F5815-9B70-4D0F-B1AD-13074FE70DFB}" destId="{47CCACFD-D11B-4596-96DD-123B17589978}" srcOrd="7" destOrd="0" presId="urn:microsoft.com/office/officeart/2005/8/layout/vList2"/>
    <dgm:cxn modelId="{871B9EF7-A2E7-43DA-81DA-A80D1903DDC3}" type="presParOf" srcId="{CE3F5815-9B70-4D0F-B1AD-13074FE70DFB}" destId="{4AFAE509-811F-463D-A87E-F8198BCFE93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15377-535A-45EE-BB70-1563E0F5542D}">
      <dsp:nvSpPr>
        <dsp:cNvPr id="0" name=""/>
        <dsp:cNvSpPr/>
      </dsp:nvSpPr>
      <dsp:spPr>
        <a:xfrm>
          <a:off x="0" y="341"/>
          <a:ext cx="9117215" cy="11303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你是否有令别人羡慕的出生背景或国籍？它可以在上帝手中被主所使用吗？</a:t>
          </a:r>
          <a:endParaRPr lang="en-US" sz="2400" kern="1200" dirty="0"/>
        </a:p>
      </dsp:txBody>
      <dsp:txXfrm>
        <a:off x="55177" y="55518"/>
        <a:ext cx="9006861" cy="1019962"/>
      </dsp:txXfrm>
    </dsp:sp>
    <dsp:sp modelId="{A934E7A1-A683-4323-B972-E107C3504F7F}">
      <dsp:nvSpPr>
        <dsp:cNvPr id="0" name=""/>
        <dsp:cNvSpPr/>
      </dsp:nvSpPr>
      <dsp:spPr>
        <a:xfrm>
          <a:off x="0" y="1142161"/>
          <a:ext cx="9117215" cy="11303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如果你对原先所排斥的东西，后来却发现它是对的，或以为自己原先所作所想是对的，后来却发现是错了，你会有什么样的感觉</a:t>
          </a:r>
          <a:r>
            <a:rPr lang="en-US" sz="2400" kern="1200" dirty="0" smtClean="0"/>
            <a:t>?</a:t>
          </a:r>
          <a:r>
            <a:rPr lang="zh-CN" sz="2400" kern="1200" dirty="0" smtClean="0"/>
            <a:t>你会有何种反应</a:t>
          </a:r>
          <a:r>
            <a:rPr lang="en-US" sz="2400" kern="1200" dirty="0" smtClean="0"/>
            <a:t>?</a:t>
          </a:r>
          <a:r>
            <a:rPr lang="zh-CN" sz="2400" kern="1200" dirty="0" smtClean="0"/>
            <a:t>你有这样的经验吗？</a:t>
          </a:r>
          <a:endParaRPr lang="en-US" sz="2400" kern="1200" dirty="0"/>
        </a:p>
      </dsp:txBody>
      <dsp:txXfrm>
        <a:off x="55177" y="1197338"/>
        <a:ext cx="9006861" cy="1019962"/>
      </dsp:txXfrm>
    </dsp:sp>
    <dsp:sp modelId="{AC0ED061-2954-4DB8-9C50-FF1B1CF2C20B}">
      <dsp:nvSpPr>
        <dsp:cNvPr id="0" name=""/>
        <dsp:cNvSpPr/>
      </dsp:nvSpPr>
      <dsp:spPr>
        <a:xfrm>
          <a:off x="0" y="2283981"/>
          <a:ext cx="9117215" cy="11303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扫罗是如何信主的？你是如何信主的？你会不会羡慕像保罗或某某人那样信主的经历？</a:t>
          </a:r>
          <a:endParaRPr lang="en-US" sz="2400" kern="1200" dirty="0"/>
        </a:p>
      </dsp:txBody>
      <dsp:txXfrm>
        <a:off x="55177" y="2339158"/>
        <a:ext cx="9006861" cy="1019962"/>
      </dsp:txXfrm>
    </dsp:sp>
    <dsp:sp modelId="{6E01047B-CE99-43A0-B929-441D11A2E567}">
      <dsp:nvSpPr>
        <dsp:cNvPr id="0" name=""/>
        <dsp:cNvSpPr/>
      </dsp:nvSpPr>
      <dsp:spPr>
        <a:xfrm>
          <a:off x="0" y="3425801"/>
          <a:ext cx="9117215" cy="11303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在你信主之后，有什么样的经历，使你属灵的生命有所成长？</a:t>
          </a:r>
          <a:endParaRPr lang="en-US" sz="2400" kern="1200" dirty="0"/>
        </a:p>
      </dsp:txBody>
      <dsp:txXfrm>
        <a:off x="55177" y="3480978"/>
        <a:ext cx="9006861" cy="1019962"/>
      </dsp:txXfrm>
    </dsp:sp>
    <dsp:sp modelId="{4AFAE509-811F-463D-A87E-F8198BCFE933}">
      <dsp:nvSpPr>
        <dsp:cNvPr id="0" name=""/>
        <dsp:cNvSpPr/>
      </dsp:nvSpPr>
      <dsp:spPr>
        <a:xfrm>
          <a:off x="0" y="4567621"/>
          <a:ext cx="9117215" cy="11303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smtClean="0"/>
            <a:t>今天，上帝托付给你的使命是什么？你如何得知、如何执行？</a:t>
          </a:r>
          <a:endParaRPr lang="en-US" sz="2400" kern="1200"/>
        </a:p>
      </dsp:txBody>
      <dsp:txXfrm>
        <a:off x="55177" y="4622798"/>
        <a:ext cx="9006861" cy="1019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15377-535A-45EE-BB70-1563E0F5542D}">
      <dsp:nvSpPr>
        <dsp:cNvPr id="0" name=""/>
        <dsp:cNvSpPr/>
      </dsp:nvSpPr>
      <dsp:spPr>
        <a:xfrm>
          <a:off x="0" y="1569"/>
          <a:ext cx="9117215" cy="11275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你是否有令别人羡慕的出生背景或国籍？它可以在上帝手中被主所使用吗？</a:t>
          </a:r>
          <a:endParaRPr lang="en-US" sz="2400" kern="1200" dirty="0"/>
        </a:p>
      </dsp:txBody>
      <dsp:txXfrm>
        <a:off x="55043" y="56612"/>
        <a:ext cx="9007129" cy="1017467"/>
      </dsp:txXfrm>
    </dsp:sp>
    <dsp:sp modelId="{A934E7A1-A683-4323-B972-E107C3504F7F}">
      <dsp:nvSpPr>
        <dsp:cNvPr id="0" name=""/>
        <dsp:cNvSpPr/>
      </dsp:nvSpPr>
      <dsp:spPr>
        <a:xfrm>
          <a:off x="0" y="1143466"/>
          <a:ext cx="9117215" cy="11275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如果你对原先所排斥的东西，后来却发现它是对的，或以为自己原先所作所想是对的，后来却发现是错了，你会有什么样的感觉</a:t>
          </a:r>
          <a:r>
            <a:rPr lang="en-US" sz="2400" kern="1200" dirty="0" smtClean="0"/>
            <a:t>?</a:t>
          </a:r>
          <a:r>
            <a:rPr lang="zh-CN" sz="2400" kern="1200" dirty="0" smtClean="0"/>
            <a:t>你会有何种反应</a:t>
          </a:r>
          <a:r>
            <a:rPr lang="en-US" sz="2400" kern="1200" dirty="0" smtClean="0"/>
            <a:t>?</a:t>
          </a:r>
          <a:r>
            <a:rPr lang="zh-CN" sz="2400" kern="1200" dirty="0" smtClean="0"/>
            <a:t>你有这样的经验吗？</a:t>
          </a:r>
          <a:endParaRPr lang="en-US" sz="2400" kern="1200" dirty="0"/>
        </a:p>
      </dsp:txBody>
      <dsp:txXfrm>
        <a:off x="55043" y="1198509"/>
        <a:ext cx="9007129" cy="1017467"/>
      </dsp:txXfrm>
    </dsp:sp>
    <dsp:sp modelId="{AC0ED061-2954-4DB8-9C50-FF1B1CF2C20B}">
      <dsp:nvSpPr>
        <dsp:cNvPr id="0" name=""/>
        <dsp:cNvSpPr/>
      </dsp:nvSpPr>
      <dsp:spPr>
        <a:xfrm>
          <a:off x="0" y="2285363"/>
          <a:ext cx="9117215" cy="11275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扫罗是如何信主的？你是如何信主的？你会不会羡慕像保罗或某某人那样信主的经历？</a:t>
          </a:r>
          <a:endParaRPr lang="en-US" sz="2400" kern="1200" dirty="0"/>
        </a:p>
      </dsp:txBody>
      <dsp:txXfrm>
        <a:off x="55043" y="2340406"/>
        <a:ext cx="9007129" cy="1017467"/>
      </dsp:txXfrm>
    </dsp:sp>
    <dsp:sp modelId="{6E01047B-CE99-43A0-B929-441D11A2E567}">
      <dsp:nvSpPr>
        <dsp:cNvPr id="0" name=""/>
        <dsp:cNvSpPr/>
      </dsp:nvSpPr>
      <dsp:spPr>
        <a:xfrm>
          <a:off x="0" y="3427260"/>
          <a:ext cx="9117215" cy="11275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在你信主之后，有什么样的经历，使你属灵的生命有所成长？</a:t>
          </a:r>
          <a:r>
            <a:rPr lang="zh-CN" altLang="en-US" sz="2400" b="0" i="0" kern="1200" dirty="0" smtClean="0"/>
            <a:t>雅各书 </a:t>
          </a:r>
          <a:r>
            <a:rPr lang="en-US" altLang="zh-CN" sz="2400" b="0" i="0" kern="1200" dirty="0" smtClean="0"/>
            <a:t>2</a:t>
          </a:r>
          <a:r>
            <a:rPr lang="zh-CN" altLang="en-US" sz="2400" b="0" i="0" kern="1200" dirty="0" smtClean="0"/>
            <a:t>：</a:t>
          </a:r>
          <a:r>
            <a:rPr lang="en-US" altLang="zh-CN" sz="2400" b="0" i="0" kern="1200" dirty="0" smtClean="0"/>
            <a:t>14</a:t>
          </a:r>
          <a:r>
            <a:rPr lang="en-US" altLang="zh-CN" sz="2400" b="1" i="0" kern="1200" baseline="30000" dirty="0" smtClean="0"/>
            <a:t> </a:t>
          </a:r>
          <a:r>
            <a:rPr lang="zh-CN" altLang="en-US" sz="2400" b="0" i="0" kern="1200" dirty="0" smtClean="0"/>
            <a:t>我的弟兄们，若有人说自己有信心，却没有行为，有什么益处呢？</a:t>
          </a:r>
          <a:endParaRPr lang="en-US" sz="2400" kern="1200" dirty="0"/>
        </a:p>
      </dsp:txBody>
      <dsp:txXfrm>
        <a:off x="55043" y="3482303"/>
        <a:ext cx="9007129" cy="1017467"/>
      </dsp:txXfrm>
    </dsp:sp>
    <dsp:sp modelId="{4AFAE509-811F-463D-A87E-F8198BCFE933}">
      <dsp:nvSpPr>
        <dsp:cNvPr id="0" name=""/>
        <dsp:cNvSpPr/>
      </dsp:nvSpPr>
      <dsp:spPr>
        <a:xfrm>
          <a:off x="0" y="4569157"/>
          <a:ext cx="9117215" cy="11275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今天，上帝托付给你的使命是什么？你如何得知、如何执行？</a:t>
          </a:r>
          <a:r>
            <a:rPr lang="zh-CN" altLang="en-US" sz="2400" b="0" i="0" kern="1200" dirty="0" smtClean="0"/>
            <a:t>雅各书 </a:t>
          </a:r>
          <a:r>
            <a:rPr lang="en-US" altLang="zh-CN" sz="2400" b="0" i="0" kern="1200" dirty="0" smtClean="0"/>
            <a:t>2</a:t>
          </a:r>
          <a:r>
            <a:rPr lang="zh-CN" altLang="en-US" sz="2400" b="0" i="0" kern="1200" dirty="0" smtClean="0"/>
            <a:t>：</a:t>
          </a:r>
          <a:r>
            <a:rPr lang="en-US" altLang="zh-CN" sz="2400" b="0" i="0" kern="1200" dirty="0" smtClean="0"/>
            <a:t>17</a:t>
          </a:r>
          <a:r>
            <a:rPr lang="en-US" altLang="zh-CN" sz="2400" b="1" i="0" kern="1200" baseline="30000" dirty="0" smtClean="0"/>
            <a:t> </a:t>
          </a:r>
          <a:r>
            <a:rPr lang="zh-CN" altLang="en-US" sz="2400" b="0" i="0" kern="1200" dirty="0" smtClean="0"/>
            <a:t>人若知道行善却不去行，这就是他的罪了。</a:t>
          </a:r>
          <a:endParaRPr lang="en-US" sz="2400" kern="1200" dirty="0"/>
        </a:p>
      </dsp:txBody>
      <dsp:txXfrm>
        <a:off x="55043" y="4624200"/>
        <a:ext cx="9007129" cy="10174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66278-1D88-4783-81BF-DD18DE9402D7}" type="datetimeFigureOut">
              <a:rPr lang="en-US" smtClean="0"/>
              <a:t>8/23/2025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7D791-B7B1-4F46-A14F-96C9CBFE64CE}" type="slidenum">
              <a:rPr lang="en-US" smtClean="0"/>
              <a:t>‹#›</a:t>
            </a:fld>
            <a:endParaRPr lang="en-US"/>
          </a:p>
        </p:txBody>
      </p:sp>
    </p:spTree>
    <p:extLst>
      <p:ext uri="{BB962C8B-B14F-4D97-AF65-F5344CB8AC3E}">
        <p14:creationId xmlns:p14="http://schemas.microsoft.com/office/powerpoint/2010/main" val="4282633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a:t>
            </a:fld>
            <a:endParaRPr lang="en-US"/>
          </a:p>
        </p:txBody>
      </p:sp>
    </p:spTree>
    <p:extLst>
      <p:ext uri="{BB962C8B-B14F-4D97-AF65-F5344CB8AC3E}">
        <p14:creationId xmlns:p14="http://schemas.microsoft.com/office/powerpoint/2010/main" val="29284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15</a:t>
            </a:fld>
            <a:endParaRPr lang="en-US"/>
          </a:p>
        </p:txBody>
      </p:sp>
    </p:spTree>
    <p:extLst>
      <p:ext uri="{BB962C8B-B14F-4D97-AF65-F5344CB8AC3E}">
        <p14:creationId xmlns:p14="http://schemas.microsoft.com/office/powerpoint/2010/main" val="2968301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16</a:t>
            </a:fld>
            <a:endParaRPr lang="en-US"/>
          </a:p>
        </p:txBody>
      </p:sp>
    </p:spTree>
    <p:extLst>
      <p:ext uri="{BB962C8B-B14F-4D97-AF65-F5344CB8AC3E}">
        <p14:creationId xmlns:p14="http://schemas.microsoft.com/office/powerpoint/2010/main" val="3586224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17</a:t>
            </a:fld>
            <a:endParaRPr lang="en-US"/>
          </a:p>
        </p:txBody>
      </p:sp>
    </p:spTree>
    <p:extLst>
      <p:ext uri="{BB962C8B-B14F-4D97-AF65-F5344CB8AC3E}">
        <p14:creationId xmlns:p14="http://schemas.microsoft.com/office/powerpoint/2010/main" val="233521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18</a:t>
            </a:fld>
            <a:endParaRPr lang="en-US"/>
          </a:p>
        </p:txBody>
      </p:sp>
    </p:spTree>
    <p:extLst>
      <p:ext uri="{BB962C8B-B14F-4D97-AF65-F5344CB8AC3E}">
        <p14:creationId xmlns:p14="http://schemas.microsoft.com/office/powerpoint/2010/main" val="82822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19</a:t>
            </a:fld>
            <a:endParaRPr lang="en-US"/>
          </a:p>
        </p:txBody>
      </p:sp>
    </p:spTree>
    <p:extLst>
      <p:ext uri="{BB962C8B-B14F-4D97-AF65-F5344CB8AC3E}">
        <p14:creationId xmlns:p14="http://schemas.microsoft.com/office/powerpoint/2010/main" val="1803512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20</a:t>
            </a:fld>
            <a:endParaRPr lang="en-US"/>
          </a:p>
        </p:txBody>
      </p:sp>
    </p:spTree>
    <p:extLst>
      <p:ext uri="{BB962C8B-B14F-4D97-AF65-F5344CB8AC3E}">
        <p14:creationId xmlns:p14="http://schemas.microsoft.com/office/powerpoint/2010/main" val="3518086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21</a:t>
            </a:fld>
            <a:endParaRPr lang="en-US"/>
          </a:p>
        </p:txBody>
      </p:sp>
    </p:spTree>
    <p:extLst>
      <p:ext uri="{BB962C8B-B14F-4D97-AF65-F5344CB8AC3E}">
        <p14:creationId xmlns:p14="http://schemas.microsoft.com/office/powerpoint/2010/main" val="3761153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22</a:t>
            </a:fld>
            <a:endParaRPr lang="en-US"/>
          </a:p>
        </p:txBody>
      </p:sp>
    </p:spTree>
    <p:extLst>
      <p:ext uri="{BB962C8B-B14F-4D97-AF65-F5344CB8AC3E}">
        <p14:creationId xmlns:p14="http://schemas.microsoft.com/office/powerpoint/2010/main" val="2575393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23</a:t>
            </a:fld>
            <a:endParaRPr lang="en-US"/>
          </a:p>
        </p:txBody>
      </p:sp>
    </p:spTree>
    <p:extLst>
      <p:ext uri="{BB962C8B-B14F-4D97-AF65-F5344CB8AC3E}">
        <p14:creationId xmlns:p14="http://schemas.microsoft.com/office/powerpoint/2010/main" val="830256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24</a:t>
            </a:fld>
            <a:endParaRPr lang="en-US"/>
          </a:p>
        </p:txBody>
      </p:sp>
    </p:spTree>
    <p:extLst>
      <p:ext uri="{BB962C8B-B14F-4D97-AF65-F5344CB8AC3E}">
        <p14:creationId xmlns:p14="http://schemas.microsoft.com/office/powerpoint/2010/main" val="340799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5</a:t>
            </a:fld>
            <a:endParaRPr lang="en-US"/>
          </a:p>
        </p:txBody>
      </p:sp>
    </p:spTree>
    <p:extLst>
      <p:ext uri="{BB962C8B-B14F-4D97-AF65-F5344CB8AC3E}">
        <p14:creationId xmlns:p14="http://schemas.microsoft.com/office/powerpoint/2010/main" val="2095506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25</a:t>
            </a:fld>
            <a:endParaRPr lang="en-US"/>
          </a:p>
        </p:txBody>
      </p:sp>
    </p:spTree>
    <p:extLst>
      <p:ext uri="{BB962C8B-B14F-4D97-AF65-F5344CB8AC3E}">
        <p14:creationId xmlns:p14="http://schemas.microsoft.com/office/powerpoint/2010/main" val="1661659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26</a:t>
            </a:fld>
            <a:endParaRPr lang="en-US"/>
          </a:p>
        </p:txBody>
      </p:sp>
    </p:spTree>
    <p:extLst>
      <p:ext uri="{BB962C8B-B14F-4D97-AF65-F5344CB8AC3E}">
        <p14:creationId xmlns:p14="http://schemas.microsoft.com/office/powerpoint/2010/main" val="3611005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27</a:t>
            </a:fld>
            <a:endParaRPr lang="en-US"/>
          </a:p>
        </p:txBody>
      </p:sp>
    </p:spTree>
    <p:extLst>
      <p:ext uri="{BB962C8B-B14F-4D97-AF65-F5344CB8AC3E}">
        <p14:creationId xmlns:p14="http://schemas.microsoft.com/office/powerpoint/2010/main" val="67135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28</a:t>
            </a:fld>
            <a:endParaRPr lang="en-US"/>
          </a:p>
        </p:txBody>
      </p:sp>
    </p:spTree>
    <p:extLst>
      <p:ext uri="{BB962C8B-B14F-4D97-AF65-F5344CB8AC3E}">
        <p14:creationId xmlns:p14="http://schemas.microsoft.com/office/powerpoint/2010/main" val="3231901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29</a:t>
            </a:fld>
            <a:endParaRPr lang="en-US"/>
          </a:p>
        </p:txBody>
      </p:sp>
    </p:spTree>
    <p:extLst>
      <p:ext uri="{BB962C8B-B14F-4D97-AF65-F5344CB8AC3E}">
        <p14:creationId xmlns:p14="http://schemas.microsoft.com/office/powerpoint/2010/main" val="4023327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30</a:t>
            </a:fld>
            <a:endParaRPr lang="en-US"/>
          </a:p>
        </p:txBody>
      </p:sp>
    </p:spTree>
    <p:extLst>
      <p:ext uri="{BB962C8B-B14F-4D97-AF65-F5344CB8AC3E}">
        <p14:creationId xmlns:p14="http://schemas.microsoft.com/office/powerpoint/2010/main" val="13896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31</a:t>
            </a:fld>
            <a:endParaRPr lang="en-US"/>
          </a:p>
        </p:txBody>
      </p:sp>
    </p:spTree>
    <p:extLst>
      <p:ext uri="{BB962C8B-B14F-4D97-AF65-F5344CB8AC3E}">
        <p14:creationId xmlns:p14="http://schemas.microsoft.com/office/powerpoint/2010/main" val="14084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32</a:t>
            </a:fld>
            <a:endParaRPr lang="en-US"/>
          </a:p>
        </p:txBody>
      </p:sp>
    </p:spTree>
    <p:extLst>
      <p:ext uri="{BB962C8B-B14F-4D97-AF65-F5344CB8AC3E}">
        <p14:creationId xmlns:p14="http://schemas.microsoft.com/office/powerpoint/2010/main" val="1667204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33</a:t>
            </a:fld>
            <a:endParaRPr lang="en-US"/>
          </a:p>
        </p:txBody>
      </p:sp>
    </p:spTree>
    <p:extLst>
      <p:ext uri="{BB962C8B-B14F-4D97-AF65-F5344CB8AC3E}">
        <p14:creationId xmlns:p14="http://schemas.microsoft.com/office/powerpoint/2010/main" val="2761945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34</a:t>
            </a:fld>
            <a:endParaRPr lang="en-US"/>
          </a:p>
        </p:txBody>
      </p:sp>
    </p:spTree>
    <p:extLst>
      <p:ext uri="{BB962C8B-B14F-4D97-AF65-F5344CB8AC3E}">
        <p14:creationId xmlns:p14="http://schemas.microsoft.com/office/powerpoint/2010/main" val="221832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6</a:t>
            </a:fld>
            <a:endParaRPr lang="en-US"/>
          </a:p>
        </p:txBody>
      </p:sp>
    </p:spTree>
    <p:extLst>
      <p:ext uri="{BB962C8B-B14F-4D97-AF65-F5344CB8AC3E}">
        <p14:creationId xmlns:p14="http://schemas.microsoft.com/office/powerpoint/2010/main" val="2240937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35</a:t>
            </a:fld>
            <a:endParaRPr lang="en-US"/>
          </a:p>
        </p:txBody>
      </p:sp>
    </p:spTree>
    <p:extLst>
      <p:ext uri="{BB962C8B-B14F-4D97-AF65-F5344CB8AC3E}">
        <p14:creationId xmlns:p14="http://schemas.microsoft.com/office/powerpoint/2010/main" val="2895501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36</a:t>
            </a:fld>
            <a:endParaRPr lang="en-US"/>
          </a:p>
        </p:txBody>
      </p:sp>
    </p:spTree>
    <p:extLst>
      <p:ext uri="{BB962C8B-B14F-4D97-AF65-F5344CB8AC3E}">
        <p14:creationId xmlns:p14="http://schemas.microsoft.com/office/powerpoint/2010/main" val="999765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37</a:t>
            </a:fld>
            <a:endParaRPr lang="en-US"/>
          </a:p>
        </p:txBody>
      </p:sp>
    </p:spTree>
    <p:extLst>
      <p:ext uri="{BB962C8B-B14F-4D97-AF65-F5344CB8AC3E}">
        <p14:creationId xmlns:p14="http://schemas.microsoft.com/office/powerpoint/2010/main" val="297681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7</a:t>
            </a:fld>
            <a:endParaRPr lang="en-US"/>
          </a:p>
        </p:txBody>
      </p:sp>
    </p:spTree>
    <p:extLst>
      <p:ext uri="{BB962C8B-B14F-4D97-AF65-F5344CB8AC3E}">
        <p14:creationId xmlns:p14="http://schemas.microsoft.com/office/powerpoint/2010/main" val="129766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10</a:t>
            </a:fld>
            <a:endParaRPr lang="en-US"/>
          </a:p>
        </p:txBody>
      </p:sp>
    </p:spTree>
    <p:extLst>
      <p:ext uri="{BB962C8B-B14F-4D97-AF65-F5344CB8AC3E}">
        <p14:creationId xmlns:p14="http://schemas.microsoft.com/office/powerpoint/2010/main" val="2855012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11</a:t>
            </a:fld>
            <a:endParaRPr lang="en-US"/>
          </a:p>
        </p:txBody>
      </p:sp>
    </p:spTree>
    <p:extLst>
      <p:ext uri="{BB962C8B-B14F-4D97-AF65-F5344CB8AC3E}">
        <p14:creationId xmlns:p14="http://schemas.microsoft.com/office/powerpoint/2010/main" val="1792622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Lots of them are </a:t>
            </a:r>
            <a:r>
              <a:rPr lang="en-US" dirty="0" smtClean="0"/>
              <a:t>Not real believers</a:t>
            </a:r>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12</a:t>
            </a:fld>
            <a:endParaRPr lang="en-US"/>
          </a:p>
        </p:txBody>
      </p:sp>
    </p:spTree>
    <p:extLst>
      <p:ext uri="{BB962C8B-B14F-4D97-AF65-F5344CB8AC3E}">
        <p14:creationId xmlns:p14="http://schemas.microsoft.com/office/powerpoint/2010/main" val="4224192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13</a:t>
            </a:fld>
            <a:endParaRPr lang="en-US"/>
          </a:p>
        </p:txBody>
      </p:sp>
    </p:spTree>
    <p:extLst>
      <p:ext uri="{BB962C8B-B14F-4D97-AF65-F5344CB8AC3E}">
        <p14:creationId xmlns:p14="http://schemas.microsoft.com/office/powerpoint/2010/main" val="105934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7D791-B7B1-4F46-A14F-96C9CBFE64CE}" type="slidenum">
              <a:rPr lang="en-US" smtClean="0"/>
              <a:t>14</a:t>
            </a:fld>
            <a:endParaRPr lang="en-US"/>
          </a:p>
        </p:txBody>
      </p:sp>
    </p:spTree>
    <p:extLst>
      <p:ext uri="{BB962C8B-B14F-4D97-AF65-F5344CB8AC3E}">
        <p14:creationId xmlns:p14="http://schemas.microsoft.com/office/powerpoint/2010/main" val="1400203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K_w90R-oQE&amp;list=RDjK_w90R-oQE&amp;start_radio=1"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 y="15633"/>
            <a:ext cx="9138138" cy="1143000"/>
          </a:xfrm>
          <a:solidFill>
            <a:schemeClr val="accent3">
              <a:lumMod val="20000"/>
              <a:lumOff val="80000"/>
            </a:schemeClr>
          </a:solidFill>
        </p:spPr>
        <p:txBody>
          <a:bodyPr>
            <a:normAutofit/>
          </a:bodyPr>
          <a:lstStyle/>
          <a:p>
            <a:r>
              <a:rPr lang="zh-CN" altLang="en-US" b="1" dirty="0" smtClean="0">
                <a:solidFill>
                  <a:srgbClr val="00B0F0"/>
                </a:solidFill>
              </a:rPr>
              <a:t>第</a:t>
            </a:r>
            <a:r>
              <a:rPr lang="zh-CN" altLang="en-US" b="1" dirty="0">
                <a:solidFill>
                  <a:srgbClr val="00B0F0"/>
                </a:solidFill>
              </a:rPr>
              <a:t>三课　保罗的信主与成</a:t>
            </a:r>
            <a:r>
              <a:rPr lang="zh-CN" altLang="en-US" b="1" dirty="0" smtClean="0">
                <a:solidFill>
                  <a:srgbClr val="00B0F0"/>
                </a:solidFill>
              </a:rPr>
              <a:t>长</a:t>
            </a:r>
            <a:endParaRPr lang="zh-CN" altLang="en-US" sz="4000" b="1" dirty="0">
              <a:solidFill>
                <a:srgbClr val="00B0F0"/>
              </a:solidFill>
            </a:endParaRPr>
          </a:p>
        </p:txBody>
      </p:sp>
      <p:sp>
        <p:nvSpPr>
          <p:cNvPr id="4" name="TextBox 3">
            <a:extLst>
              <a:ext uri="{FF2B5EF4-FFF2-40B4-BE49-F238E27FC236}">
                <a16:creationId xmlns:a16="http://schemas.microsoft.com/office/drawing/2014/main" id="{859F8066-D20E-45CB-9BE0-21B340DFFC74}"/>
              </a:ext>
            </a:extLst>
          </p:cNvPr>
          <p:cNvSpPr txBox="1"/>
          <p:nvPr/>
        </p:nvSpPr>
        <p:spPr>
          <a:xfrm>
            <a:off x="5862" y="1153628"/>
            <a:ext cx="9202793" cy="5829801"/>
          </a:xfrm>
          <a:prstGeom prst="rect">
            <a:avLst/>
          </a:prstGeom>
          <a:solidFill>
            <a:schemeClr val="bg1"/>
          </a:solidFill>
        </p:spPr>
        <p:txBody>
          <a:bodyPr wrap="square" rtlCol="0">
            <a:spAutoFit/>
          </a:bodyPr>
          <a:lstStyle/>
          <a:p>
            <a:r>
              <a:rPr lang="zh-CN" altLang="en-US" sz="3600" dirty="0"/>
              <a:t>▲本课大纲：</a:t>
            </a:r>
            <a:endParaRPr lang="en-US" altLang="zh-CN" sz="3600" dirty="0"/>
          </a:p>
          <a:p>
            <a:pPr marL="0" marR="0">
              <a:lnSpc>
                <a:spcPts val="1800"/>
              </a:lnSpc>
              <a:spcBef>
                <a:spcPts val="480"/>
              </a:spcBef>
              <a:spcAft>
                <a:spcPts val="600"/>
              </a:spcAft>
            </a:pPr>
            <a:endParaRPr lang="en-US" altLang="zh-CN" sz="3200" dirty="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endParaRPr>
          </a:p>
          <a:p>
            <a:pPr>
              <a:lnSpc>
                <a:spcPts val="1800"/>
              </a:lnSpc>
              <a:spcBef>
                <a:spcPts val="480"/>
              </a:spcBef>
              <a:spcAft>
                <a:spcPts val="600"/>
              </a:spcAft>
            </a:pPr>
            <a:r>
              <a:rPr lang="zh-CN" altLang="en-US" sz="2400" dirty="0" smtClean="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rPr>
              <a:t>一、</a:t>
            </a:r>
            <a:r>
              <a:rPr lang="zh-CN" altLang="en-US" sz="2400" dirty="0"/>
              <a:t>保罗原是怎样的</a:t>
            </a:r>
            <a:r>
              <a:rPr lang="zh-CN" altLang="en-US" sz="2400" dirty="0" smtClean="0"/>
              <a:t>人</a:t>
            </a:r>
            <a:endParaRPr lang="zh-CN" altLang="en-US" sz="2400" dirty="0" smtClean="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endParaRPr>
          </a:p>
          <a:p>
            <a:pPr>
              <a:lnSpc>
                <a:spcPts val="1800"/>
              </a:lnSpc>
              <a:spcBef>
                <a:spcPts val="480"/>
              </a:spcBef>
              <a:spcAft>
                <a:spcPts val="600"/>
              </a:spcAft>
            </a:pPr>
            <a:r>
              <a:rPr lang="zh-CN" altLang="en-US" sz="2400" dirty="0" smtClean="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rPr>
              <a:t>二、</a:t>
            </a:r>
            <a:r>
              <a:rPr lang="zh-CN" altLang="en-US" sz="2400" dirty="0"/>
              <a:t>保罗如何信</a:t>
            </a:r>
            <a:r>
              <a:rPr lang="zh-CN" altLang="en-US" sz="2400" dirty="0" smtClean="0"/>
              <a:t>主</a:t>
            </a:r>
            <a:endParaRPr lang="zh-CN" altLang="en-US" sz="2400" dirty="0" smtClean="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endParaRPr>
          </a:p>
          <a:p>
            <a:pPr>
              <a:lnSpc>
                <a:spcPts val="1800"/>
              </a:lnSpc>
              <a:spcBef>
                <a:spcPts val="480"/>
              </a:spcBef>
              <a:spcAft>
                <a:spcPts val="600"/>
              </a:spcAft>
            </a:pPr>
            <a:r>
              <a:rPr lang="zh-CN" altLang="en-US" sz="2400" dirty="0" smtClean="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rPr>
              <a:t>三、</a:t>
            </a:r>
            <a:r>
              <a:rPr lang="zh-CN" altLang="en-US" sz="2400" dirty="0"/>
              <a:t>默默地传</a:t>
            </a:r>
            <a:r>
              <a:rPr lang="zh-CN" altLang="en-US" sz="2400" dirty="0" smtClean="0"/>
              <a:t>道</a:t>
            </a:r>
            <a:endParaRPr lang="zh-CN" altLang="en-US" sz="2400" dirty="0" smtClean="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endParaRPr>
          </a:p>
          <a:p>
            <a:pPr>
              <a:lnSpc>
                <a:spcPts val="1800"/>
              </a:lnSpc>
              <a:spcBef>
                <a:spcPts val="480"/>
              </a:spcBef>
              <a:spcAft>
                <a:spcPts val="600"/>
              </a:spcAft>
            </a:pPr>
            <a:r>
              <a:rPr lang="zh-CN" altLang="en-US" sz="2400" dirty="0" smtClean="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rPr>
              <a:t>四、</a:t>
            </a:r>
            <a:r>
              <a:rPr lang="zh-CN" altLang="en-US" sz="2400" dirty="0"/>
              <a:t>保罗的使命</a:t>
            </a:r>
            <a:endParaRPr lang="en-US" altLang="zh-CN" sz="2400" dirty="0" smtClean="0">
              <a:solidFill>
                <a:srgbClr val="000000"/>
              </a:solidFill>
              <a:effectLst/>
              <a:latin typeface="Adobe Song Std L" panose="02020300000000000000" pitchFamily="18" charset="-128"/>
              <a:ea typeface="Adobe Song Std L" panose="02020300000000000000" pitchFamily="18" charset="-128"/>
              <a:cs typeface="MS Mincho" panose="02020609040205080304" pitchFamily="49" charset="-128"/>
            </a:endParaRPr>
          </a:p>
          <a:p>
            <a:r>
              <a:rPr lang="zh-CN" altLang="en-US" sz="3600" dirty="0" smtClean="0"/>
              <a:t>▲</a:t>
            </a:r>
            <a:r>
              <a:rPr lang="zh-CN" altLang="en-US" sz="2000" dirty="0"/>
              <a:t>相关经文</a:t>
            </a:r>
            <a:r>
              <a:rPr lang="zh-CN" altLang="en-US" sz="3600" dirty="0" smtClean="0"/>
              <a:t>：</a:t>
            </a:r>
            <a:r>
              <a:rPr lang="zh-CN" altLang="en-US" dirty="0"/>
              <a:t>使徒行传</a:t>
            </a:r>
            <a:r>
              <a:rPr lang="en-US" dirty="0"/>
              <a:t>9:1-31</a:t>
            </a:r>
            <a:r>
              <a:rPr lang="zh-CN" altLang="en-US" dirty="0"/>
              <a:t>、</a:t>
            </a:r>
            <a:r>
              <a:rPr lang="en-US" dirty="0"/>
              <a:t>11:19-30</a:t>
            </a:r>
            <a:r>
              <a:rPr lang="zh-CN" altLang="en-US" dirty="0"/>
              <a:t>、</a:t>
            </a:r>
            <a:r>
              <a:rPr lang="en-US" dirty="0"/>
              <a:t>22:1-21</a:t>
            </a:r>
            <a:r>
              <a:rPr lang="zh-CN" altLang="en-US" dirty="0"/>
              <a:t>、</a:t>
            </a:r>
            <a:r>
              <a:rPr lang="en-US" dirty="0"/>
              <a:t>26:1-29</a:t>
            </a:r>
          </a:p>
          <a:p>
            <a:r>
              <a:rPr lang="en-US" altLang="zh-CN" sz="3600" dirty="0" smtClean="0"/>
              <a:t>▲</a:t>
            </a:r>
            <a:r>
              <a:rPr lang="zh-CN" altLang="en-US" sz="3600" dirty="0">
                <a:solidFill>
                  <a:srgbClr val="00B0F0"/>
                </a:solidFill>
              </a:rPr>
              <a:t>本课金句</a:t>
            </a:r>
            <a:r>
              <a:rPr lang="zh-CN" altLang="en-US" sz="3600" dirty="0" smtClean="0">
                <a:solidFill>
                  <a:srgbClr val="00B0F0"/>
                </a:solidFill>
              </a:rPr>
              <a:t>：</a:t>
            </a:r>
            <a:r>
              <a:rPr lang="zh-CN" altLang="en-US" dirty="0"/>
              <a:t>加拉太书</a:t>
            </a:r>
            <a:r>
              <a:rPr lang="en-US" dirty="0"/>
              <a:t>2:20</a:t>
            </a:r>
            <a:endParaRPr lang="en-US" sz="2400" dirty="0">
              <a:solidFill>
                <a:srgbClr val="000000"/>
              </a:solidFill>
              <a:effectLst/>
              <a:latin typeface="Times New Roman" panose="02020603050405020304" pitchFamily="18" charset="0"/>
              <a:ea typeface="Times New Roman" panose="02020603050405020304" pitchFamily="18" charset="0"/>
            </a:endParaRPr>
          </a:p>
          <a:p>
            <a:r>
              <a:rPr lang="zh-CN" altLang="en-US" sz="3600" dirty="0">
                <a:solidFill>
                  <a:srgbClr val="FF0000"/>
                </a:solidFill>
              </a:rPr>
              <a:t>我已经与基督同钉十字架，现在活着的不再是我，乃是基督在我裏面活着；并且我如今在肉身活着，是因信上帝的儿子而活；他是爱我，为我舍己</a:t>
            </a:r>
            <a:r>
              <a:rPr lang="zh-CN" altLang="en-US" sz="3600" dirty="0" smtClean="0">
                <a:solidFill>
                  <a:srgbClr val="FF0000"/>
                </a:solidFill>
              </a:rPr>
              <a:t>。</a:t>
            </a:r>
            <a:endParaRPr lang="en-US" altLang="zh-CN" sz="3600" dirty="0">
              <a:solidFill>
                <a:srgbClr val="FF0000"/>
              </a:solidFill>
            </a:endParaRPr>
          </a:p>
        </p:txBody>
      </p:sp>
    </p:spTree>
    <p:extLst>
      <p:ext uri="{BB962C8B-B14F-4D97-AF65-F5344CB8AC3E}">
        <p14:creationId xmlns:p14="http://schemas.microsoft.com/office/powerpoint/2010/main" val="2720103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一</a:t>
            </a:r>
            <a:r>
              <a:rPr lang="zh-CN" altLang="en-US" sz="4000" dirty="0" smtClean="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a:t>
            </a:r>
            <a:r>
              <a:rPr lang="zh-CN" altLang="en-US" dirty="0" smtClean="0">
                <a:solidFill>
                  <a:srgbClr val="00B0F0"/>
                </a:solidFill>
              </a:rPr>
              <a:t>保</a:t>
            </a:r>
            <a:r>
              <a:rPr lang="zh-CN" altLang="en-US" dirty="0">
                <a:solidFill>
                  <a:srgbClr val="00B0F0"/>
                </a:solidFill>
              </a:rPr>
              <a:t>罗</a:t>
            </a:r>
            <a:r>
              <a:rPr lang="zh-CN" altLang="en-US" dirty="0">
                <a:solidFill>
                  <a:srgbClr val="FF0000"/>
                </a:solidFill>
              </a:rPr>
              <a:t>原是</a:t>
            </a:r>
            <a:r>
              <a:rPr lang="zh-CN" altLang="en-US" dirty="0">
                <a:solidFill>
                  <a:srgbClr val="00B0F0"/>
                </a:solidFill>
              </a:rPr>
              <a:t>怎样的人</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263540"/>
            <a:ext cx="9091246" cy="4770537"/>
          </a:xfrm>
          <a:prstGeom prst="rect">
            <a:avLst/>
          </a:prstGeom>
          <a:noFill/>
        </p:spPr>
        <p:txBody>
          <a:bodyPr wrap="square" rtlCol="0">
            <a:spAutoFit/>
          </a:bodyPr>
          <a:lstStyle/>
          <a:p>
            <a:pPr marL="342900" lvl="0" indent="-342900">
              <a:buFont typeface="+mj-lt"/>
              <a:buAutoNum type="arabicPeriod" startAt="2"/>
            </a:pPr>
            <a:r>
              <a:rPr lang="zh-CN" altLang="en-US" sz="2800" dirty="0" smtClean="0"/>
              <a:t>他</a:t>
            </a:r>
            <a:r>
              <a:rPr lang="zh-CN" altLang="en-US" sz="2800" dirty="0"/>
              <a:t>的身份：扫罗是一个犹太人</a:t>
            </a:r>
            <a:r>
              <a:rPr lang="en-US" sz="2800" dirty="0"/>
              <a:t>(</a:t>
            </a:r>
            <a:r>
              <a:rPr lang="zh-CN" altLang="en-US" sz="2800" dirty="0"/>
              <a:t>徒</a:t>
            </a:r>
            <a:r>
              <a:rPr lang="en-US" sz="2800" dirty="0"/>
              <a:t>21:39)</a:t>
            </a:r>
            <a:r>
              <a:rPr lang="zh-CN" altLang="en-US" sz="2800" dirty="0"/>
              <a:t>，属便雅悯支派，出生第八天就受割礼，是希伯来人所生的希伯来人</a:t>
            </a:r>
            <a:r>
              <a:rPr lang="en-US" sz="2800" dirty="0"/>
              <a:t>(</a:t>
            </a:r>
            <a:r>
              <a:rPr lang="zh-CN" altLang="en-US" sz="2800" dirty="0"/>
              <a:t>腓</a:t>
            </a:r>
            <a:r>
              <a:rPr lang="en-US" sz="2800" dirty="0"/>
              <a:t>3:5)</a:t>
            </a:r>
            <a:r>
              <a:rPr lang="zh-CN" altLang="en-US" sz="2800" dirty="0"/>
              <a:t>。不过，他从出生就具有罗马公民的身份，光是这一点就教抓他的千夫长羡慕不已</a:t>
            </a:r>
            <a:r>
              <a:rPr lang="en-US" sz="2800" dirty="0"/>
              <a:t>(</a:t>
            </a:r>
            <a:r>
              <a:rPr lang="zh-CN" altLang="en-US" sz="2800" dirty="0"/>
              <a:t>徒</a:t>
            </a:r>
            <a:r>
              <a:rPr lang="en-US" sz="2800" dirty="0"/>
              <a:t>22:27-29)</a:t>
            </a:r>
            <a:r>
              <a:rPr lang="zh-CN" altLang="en-US" sz="2800" dirty="0"/>
              <a:t>。</a:t>
            </a:r>
            <a:endParaRPr lang="en-US" sz="2800" dirty="0"/>
          </a:p>
          <a:p>
            <a:endParaRPr lang="en-US" sz="2800" dirty="0"/>
          </a:p>
          <a:p>
            <a:r>
              <a:rPr lang="en-US" sz="2400" dirty="0"/>
              <a:t>“</a:t>
            </a:r>
            <a:r>
              <a:rPr lang="zh-CN" altLang="en-US" sz="2400" dirty="0"/>
              <a:t>我父亲是法利赛人，我也是法利赛人。</a:t>
            </a:r>
            <a:r>
              <a:rPr lang="en-US" sz="2400" dirty="0" smtClean="0"/>
              <a:t>”——</a:t>
            </a:r>
            <a:r>
              <a:rPr lang="zh-CN" altLang="en-US" sz="2400" dirty="0"/>
              <a:t>使徒行传</a:t>
            </a:r>
            <a:r>
              <a:rPr lang="en-US" sz="2400" dirty="0"/>
              <a:t> </a:t>
            </a:r>
            <a:r>
              <a:rPr lang="en-US" sz="2400" dirty="0" smtClean="0"/>
              <a:t>23:6</a:t>
            </a:r>
          </a:p>
          <a:p>
            <a:endParaRPr lang="en-US" sz="2400" dirty="0" smtClean="0"/>
          </a:p>
          <a:p>
            <a:r>
              <a:rPr lang="zh-CN" altLang="en-US" sz="3600" dirty="0">
                <a:solidFill>
                  <a:srgbClr val="FF0000"/>
                </a:solidFill>
              </a:rPr>
              <a:t>徒</a:t>
            </a:r>
            <a:r>
              <a:rPr lang="en-US" sz="3600" dirty="0">
                <a:solidFill>
                  <a:srgbClr val="FF0000"/>
                </a:solidFill>
              </a:rPr>
              <a:t>21:39 </a:t>
            </a:r>
            <a:r>
              <a:rPr lang="zh-CN" altLang="en-US" sz="3600" u="sng" dirty="0">
                <a:solidFill>
                  <a:srgbClr val="FF0000"/>
                </a:solidFill>
              </a:rPr>
              <a:t>保罗</a:t>
            </a:r>
            <a:r>
              <a:rPr lang="zh-CN" altLang="en-US" sz="3600" dirty="0">
                <a:solidFill>
                  <a:srgbClr val="FF0000"/>
                </a:solidFill>
              </a:rPr>
              <a:t>说：“我本是</a:t>
            </a:r>
            <a:r>
              <a:rPr lang="zh-CN" altLang="en-US" sz="3600" u="sng" dirty="0">
                <a:solidFill>
                  <a:srgbClr val="FF0000"/>
                </a:solidFill>
              </a:rPr>
              <a:t>犹太</a:t>
            </a:r>
            <a:r>
              <a:rPr lang="zh-CN" altLang="en-US" sz="3600" dirty="0">
                <a:solidFill>
                  <a:srgbClr val="FF0000"/>
                </a:solidFill>
              </a:rPr>
              <a:t>人，生在</a:t>
            </a:r>
            <a:r>
              <a:rPr lang="zh-CN" altLang="en-US" sz="3600" u="sng" dirty="0">
                <a:solidFill>
                  <a:srgbClr val="FF0000"/>
                </a:solidFill>
              </a:rPr>
              <a:t>基利家</a:t>
            </a:r>
            <a:r>
              <a:rPr lang="zh-CN" altLang="en-US" sz="3600" dirty="0">
                <a:solidFill>
                  <a:srgbClr val="FF0000"/>
                </a:solidFill>
              </a:rPr>
              <a:t>的</a:t>
            </a:r>
            <a:r>
              <a:rPr lang="zh-CN" altLang="en-US" sz="3600" u="sng" dirty="0">
                <a:solidFill>
                  <a:srgbClr val="FF0000"/>
                </a:solidFill>
              </a:rPr>
              <a:t>大数</a:t>
            </a:r>
            <a:r>
              <a:rPr lang="zh-CN" altLang="en-US" sz="3600" dirty="0">
                <a:solidFill>
                  <a:srgbClr val="FF0000"/>
                </a:solidFill>
              </a:rPr>
              <a:t>，并不是无名小城的人。</a:t>
            </a:r>
            <a:endParaRPr lang="en-US" sz="3600" dirty="0">
              <a:solidFill>
                <a:srgbClr val="FF0000"/>
              </a:solidFill>
            </a:endParaRPr>
          </a:p>
          <a:p>
            <a:endParaRPr lang="en-US" sz="2400" dirty="0"/>
          </a:p>
          <a:p>
            <a:endParaRPr lang="en-US" sz="2000" dirty="0">
              <a:solidFill>
                <a:srgbClr val="00B050"/>
              </a:solidFill>
            </a:endParaRPr>
          </a:p>
        </p:txBody>
      </p:sp>
    </p:spTree>
    <p:extLst>
      <p:ext uri="{BB962C8B-B14F-4D97-AF65-F5344CB8AC3E}">
        <p14:creationId xmlns:p14="http://schemas.microsoft.com/office/powerpoint/2010/main" val="1907188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一</a:t>
            </a:r>
            <a:r>
              <a:rPr lang="zh-CN" altLang="en-US" sz="4000" dirty="0" smtClean="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a:t>
            </a:r>
            <a:r>
              <a:rPr lang="zh-CN" altLang="en-US" dirty="0" smtClean="0">
                <a:solidFill>
                  <a:srgbClr val="00B0F0"/>
                </a:solidFill>
              </a:rPr>
              <a:t>保</a:t>
            </a:r>
            <a:r>
              <a:rPr lang="zh-CN" altLang="en-US" dirty="0">
                <a:solidFill>
                  <a:srgbClr val="00B0F0"/>
                </a:solidFill>
              </a:rPr>
              <a:t>罗</a:t>
            </a:r>
            <a:r>
              <a:rPr lang="zh-CN" altLang="en-US" dirty="0">
                <a:solidFill>
                  <a:srgbClr val="FF0000"/>
                </a:solidFill>
              </a:rPr>
              <a:t>原是</a:t>
            </a:r>
            <a:r>
              <a:rPr lang="zh-CN" altLang="en-US" dirty="0">
                <a:solidFill>
                  <a:srgbClr val="00B0F0"/>
                </a:solidFill>
              </a:rPr>
              <a:t>怎样的人</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447645"/>
          </a:xfrm>
          <a:prstGeom prst="rect">
            <a:avLst/>
          </a:prstGeom>
          <a:noFill/>
        </p:spPr>
        <p:txBody>
          <a:bodyPr wrap="square" rtlCol="0">
            <a:spAutoFit/>
          </a:bodyPr>
          <a:lstStyle/>
          <a:p>
            <a:pPr marL="342900" lvl="0" indent="-342900">
              <a:buFont typeface="+mj-lt"/>
              <a:buAutoNum type="arabicPeriod" startAt="3"/>
            </a:pPr>
            <a:r>
              <a:rPr lang="zh-CN" altLang="en-US" sz="2800" dirty="0"/>
              <a:t>受教育：扫罗生长在耶路撒冷，受教在着名的犹太拉比迦玛列的门下，可以说是按其祖宗严谨的律法受教</a:t>
            </a:r>
            <a:r>
              <a:rPr lang="en-US" sz="2800" dirty="0"/>
              <a:t>(</a:t>
            </a:r>
            <a:r>
              <a:rPr lang="zh-CN" altLang="en-US" sz="2800" dirty="0"/>
              <a:t>徒</a:t>
            </a:r>
            <a:r>
              <a:rPr lang="en-US" sz="2800" dirty="0"/>
              <a:t>22:3)</a:t>
            </a:r>
            <a:r>
              <a:rPr lang="zh-CN" altLang="en-US" sz="2800" dirty="0"/>
              <a:t>。</a:t>
            </a:r>
            <a:r>
              <a:rPr lang="zh-CN" altLang="en-US" sz="2800" dirty="0">
                <a:solidFill>
                  <a:srgbClr val="FF0000"/>
                </a:solidFill>
              </a:rPr>
              <a:t>迦玛列是犹太伟大教师希列</a:t>
            </a:r>
            <a:r>
              <a:rPr lang="en-US" sz="2800" dirty="0">
                <a:solidFill>
                  <a:srgbClr val="FF0000"/>
                </a:solidFill>
              </a:rPr>
              <a:t>(Hillel,60B.C.-21A.D.)</a:t>
            </a:r>
            <a:r>
              <a:rPr lang="zh-CN" altLang="en-US" sz="2800" dirty="0">
                <a:solidFill>
                  <a:srgbClr val="FF0000"/>
                </a:solidFill>
              </a:rPr>
              <a:t>的孙子及继承者</a:t>
            </a:r>
            <a:r>
              <a:rPr lang="zh-CN" altLang="en-US" sz="2800" dirty="0"/>
              <a:t>。希列对犹太律法的教导比其相对立的学派沙买</a:t>
            </a:r>
            <a:r>
              <a:rPr lang="en-US" sz="2800" dirty="0"/>
              <a:t>(</a:t>
            </a:r>
            <a:r>
              <a:rPr lang="en-US" sz="2800" dirty="0" err="1"/>
              <a:t>Shammai</a:t>
            </a:r>
            <a:r>
              <a:rPr lang="en-US" sz="2800" dirty="0"/>
              <a:t>)</a:t>
            </a:r>
            <a:r>
              <a:rPr lang="zh-CN" altLang="en-US" sz="2800" dirty="0"/>
              <a:t>更前进，更自由</a:t>
            </a:r>
            <a:r>
              <a:rPr lang="zh-CN" altLang="en-US" sz="2800" dirty="0" smtClean="0"/>
              <a:t>。</a:t>
            </a:r>
            <a:endParaRPr lang="en-US" altLang="zh-CN" sz="2800" dirty="0" smtClean="0"/>
          </a:p>
          <a:p>
            <a:r>
              <a:rPr lang="en-US" dirty="0"/>
              <a:t>“</a:t>
            </a:r>
            <a:r>
              <a:rPr lang="zh-CN" altLang="en-US" dirty="0"/>
              <a:t>但有一个法利赛人名叫</a:t>
            </a:r>
            <a:r>
              <a:rPr lang="zh-CN" altLang="en-US" b="1" dirty="0"/>
              <a:t>迦玛列</a:t>
            </a:r>
            <a:r>
              <a:rPr lang="zh-CN" altLang="en-US" dirty="0"/>
              <a:t>，是众百姓所敬重的律法师，在公会中站起来，吩咐人把使徒暂且带到外面去。</a:t>
            </a:r>
            <a:r>
              <a:rPr lang="en-US" dirty="0" smtClean="0"/>
              <a:t>” ——</a:t>
            </a:r>
            <a:r>
              <a:rPr lang="zh-CN" altLang="en-US" dirty="0"/>
              <a:t>使徒行传</a:t>
            </a:r>
            <a:r>
              <a:rPr lang="en-US" dirty="0"/>
              <a:t> 5:34</a:t>
            </a:r>
          </a:p>
          <a:p>
            <a:pPr lvl="0"/>
            <a:endParaRPr lang="en-US" sz="2800" dirty="0" smtClean="0"/>
          </a:p>
          <a:p>
            <a:r>
              <a:rPr lang="zh-CN" altLang="en-US" dirty="0"/>
              <a:t>迦玛列在犹太最高法院</a:t>
            </a:r>
            <a:r>
              <a:rPr lang="en-US" dirty="0"/>
              <a:t>“</a:t>
            </a:r>
            <a:r>
              <a:rPr lang="zh-CN" altLang="en-US" dirty="0"/>
              <a:t>公会</a:t>
            </a:r>
            <a:r>
              <a:rPr lang="en-US" dirty="0"/>
              <a:t>”</a:t>
            </a:r>
            <a:r>
              <a:rPr lang="zh-CN" altLang="en-US" dirty="0"/>
              <a:t>中担任重要角色。</a:t>
            </a:r>
            <a:endParaRPr lang="en-US" dirty="0"/>
          </a:p>
          <a:p>
            <a:r>
              <a:rPr lang="zh-CN" altLang="en-US" dirty="0"/>
              <a:t>迦玛列属于著名的</a:t>
            </a:r>
            <a:r>
              <a:rPr lang="zh-CN" altLang="en-US" b="1" dirty="0"/>
              <a:t>希列学派</a:t>
            </a:r>
            <a:r>
              <a:rPr lang="zh-CN" altLang="en-US" dirty="0"/>
              <a:t>，主张较为宽容、开明的律法解释。</a:t>
            </a:r>
            <a:endParaRPr lang="en-US" dirty="0"/>
          </a:p>
          <a:p>
            <a:r>
              <a:rPr lang="zh-CN" altLang="en-US" dirty="0"/>
              <a:t>迦玛列（</a:t>
            </a:r>
            <a:r>
              <a:rPr lang="en-US" dirty="0"/>
              <a:t>Gamaliel</a:t>
            </a:r>
            <a:r>
              <a:rPr lang="zh-CN" altLang="en-US" dirty="0"/>
              <a:t>），意为</a:t>
            </a:r>
            <a:r>
              <a:rPr lang="en-US" dirty="0"/>
              <a:t>“</a:t>
            </a:r>
            <a:r>
              <a:rPr lang="zh-CN" altLang="en-US" dirty="0"/>
              <a:t>神的报应</a:t>
            </a:r>
            <a:r>
              <a:rPr lang="en-US" dirty="0"/>
              <a:t>”</a:t>
            </a:r>
          </a:p>
          <a:p>
            <a:r>
              <a:rPr lang="zh-CN" altLang="en-US" dirty="0"/>
              <a:t>徒行传</a:t>
            </a:r>
            <a:r>
              <a:rPr lang="en-US" dirty="0"/>
              <a:t> </a:t>
            </a:r>
            <a:r>
              <a:rPr lang="en-US" dirty="0" smtClean="0"/>
              <a:t>5:38 </a:t>
            </a:r>
            <a:r>
              <a:rPr lang="en-US" b="1" baseline="30000" dirty="0"/>
              <a:t> </a:t>
            </a:r>
            <a:r>
              <a:rPr lang="zh-CN" altLang="en-US" dirty="0"/>
              <a:t>现 在 ， 我 劝 你 们 不 要 管 这 些 人 ， 任 凭 他 们 罢 ！ 他 们 所 谋 的 、 所 行 的 ， 若 是 出 於 人 ， 必 要 败 坏 ；</a:t>
            </a:r>
            <a:endParaRPr lang="en-US" dirty="0"/>
          </a:p>
          <a:p>
            <a:r>
              <a:rPr lang="en-US" b="1" baseline="30000" dirty="0"/>
              <a:t>39 </a:t>
            </a:r>
            <a:r>
              <a:rPr lang="zh-CN" altLang="en-US" dirty="0"/>
              <a:t>若 是 出 於 神 ， 你 们 就 不 能 败 坏 他 们 ， 恐 怕 你 们 倒 是 攻 击 神 了 。</a:t>
            </a:r>
            <a:endParaRPr lang="en-US" dirty="0"/>
          </a:p>
          <a:p>
            <a:r>
              <a:rPr lang="en-US" b="1" baseline="30000" dirty="0"/>
              <a:t>40 </a:t>
            </a:r>
            <a:r>
              <a:rPr lang="zh-CN" altLang="en-US" dirty="0"/>
              <a:t>公 会 的 人 听 从 了 他 ， 便 叫 使 徒 来 ， 把 他 们 打 了 ， 又 吩 咐 他 们 不 可 奉 耶 稣 的 名 讲 道 ， 就 把 他 们 释 放 了 </a:t>
            </a:r>
            <a:r>
              <a:rPr lang="zh-CN" altLang="en-US" dirty="0" smtClean="0"/>
              <a:t>。</a:t>
            </a:r>
            <a:endParaRPr lang="en-US" sz="2000" dirty="0">
              <a:solidFill>
                <a:srgbClr val="00B050"/>
              </a:solidFill>
            </a:endParaRPr>
          </a:p>
        </p:txBody>
      </p:sp>
    </p:spTree>
    <p:extLst>
      <p:ext uri="{BB962C8B-B14F-4D97-AF65-F5344CB8AC3E}">
        <p14:creationId xmlns:p14="http://schemas.microsoft.com/office/powerpoint/2010/main" val="304802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79"/>
            <a:ext cx="9144000" cy="1143000"/>
          </a:xfrm>
          <a:solidFill>
            <a:schemeClr val="accent3">
              <a:lumMod val="20000"/>
              <a:lumOff val="80000"/>
            </a:schemeClr>
          </a:solidFill>
        </p:spPr>
        <p:txBody>
          <a:bodyPr>
            <a:normAutofit/>
          </a:bodyPr>
          <a:lstStyle/>
          <a:p>
            <a:r>
              <a:rPr lang="zh-CN" altLang="en-US" dirty="0" smtClean="0"/>
              <a:t>犹</a:t>
            </a:r>
            <a:r>
              <a:rPr lang="zh-CN" altLang="en-US" dirty="0"/>
              <a:t>太教四大主要派</a:t>
            </a:r>
            <a:r>
              <a:rPr lang="zh-CN" altLang="en-US" dirty="0" smtClean="0"/>
              <a:t>别</a:t>
            </a:r>
            <a:r>
              <a:rPr lang="zh-CN" altLang="en-US" dirty="0"/>
              <a:t>比较</a:t>
            </a:r>
            <a:endParaRPr dirty="0">
              <a:solidFill>
                <a:srgbClr val="00B0F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944607199"/>
              </p:ext>
            </p:extLst>
          </p:nvPr>
        </p:nvGraphicFramePr>
        <p:xfrm>
          <a:off x="2" y="1165578"/>
          <a:ext cx="9144000" cy="5760515"/>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2826185281"/>
                    </a:ext>
                  </a:extLst>
                </a:gridCol>
                <a:gridCol w="1828800">
                  <a:extLst>
                    <a:ext uri="{9D8B030D-6E8A-4147-A177-3AD203B41FA5}">
                      <a16:colId xmlns:a16="http://schemas.microsoft.com/office/drawing/2014/main" val="2801789537"/>
                    </a:ext>
                  </a:extLst>
                </a:gridCol>
                <a:gridCol w="1828800">
                  <a:extLst>
                    <a:ext uri="{9D8B030D-6E8A-4147-A177-3AD203B41FA5}">
                      <a16:colId xmlns:a16="http://schemas.microsoft.com/office/drawing/2014/main" val="174161581"/>
                    </a:ext>
                  </a:extLst>
                </a:gridCol>
                <a:gridCol w="1828800">
                  <a:extLst>
                    <a:ext uri="{9D8B030D-6E8A-4147-A177-3AD203B41FA5}">
                      <a16:colId xmlns:a16="http://schemas.microsoft.com/office/drawing/2014/main" val="1278042313"/>
                    </a:ext>
                  </a:extLst>
                </a:gridCol>
                <a:gridCol w="1828800">
                  <a:extLst>
                    <a:ext uri="{9D8B030D-6E8A-4147-A177-3AD203B41FA5}">
                      <a16:colId xmlns:a16="http://schemas.microsoft.com/office/drawing/2014/main" val="3582461946"/>
                    </a:ext>
                  </a:extLst>
                </a:gridCol>
              </a:tblGrid>
              <a:tr h="542765">
                <a:tc>
                  <a:txBody>
                    <a:bodyPr/>
                    <a:lstStyle/>
                    <a:p>
                      <a:pPr marL="0" marR="0">
                        <a:lnSpc>
                          <a:spcPct val="107000"/>
                        </a:lnSpc>
                        <a:spcBef>
                          <a:spcPts val="0"/>
                        </a:spcBef>
                        <a:spcAft>
                          <a:spcPts val="0"/>
                        </a:spcAft>
                      </a:pPr>
                      <a:r>
                        <a:rPr lang="zh-CN" sz="1000">
                          <a:effectLst/>
                        </a:rPr>
                        <a:t>特征</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法利赛人（</a:t>
                      </a:r>
                      <a:r>
                        <a:rPr lang="en-US" sz="1000">
                          <a:effectLst/>
                        </a:rPr>
                        <a:t>Pharisees</a:t>
                      </a:r>
                      <a:r>
                        <a:rPr lang="zh-CN" sz="1000">
                          <a:effectLst/>
                        </a:rPr>
                        <a:t>）</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撒都该人（</a:t>
                      </a:r>
                      <a:r>
                        <a:rPr lang="en-US" sz="1000">
                          <a:effectLst/>
                        </a:rPr>
                        <a:t>Sadducees</a:t>
                      </a:r>
                      <a:r>
                        <a:rPr lang="zh-CN" sz="1000">
                          <a:effectLst/>
                        </a:rPr>
                        <a:t>）</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艾赛尼派（</a:t>
                      </a:r>
                      <a:r>
                        <a:rPr lang="en-US" sz="1000">
                          <a:effectLst/>
                        </a:rPr>
                        <a:t>Essenes</a:t>
                      </a:r>
                      <a:r>
                        <a:rPr lang="zh-CN" sz="1000">
                          <a:effectLst/>
                        </a:rPr>
                        <a:t>）</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奋锐党（</a:t>
                      </a:r>
                      <a:r>
                        <a:rPr lang="en-US" sz="1000">
                          <a:effectLst/>
                        </a:rPr>
                        <a:t>Zealots</a:t>
                      </a:r>
                      <a:r>
                        <a:rPr lang="zh-CN" sz="1000">
                          <a:effectLst/>
                        </a:rPr>
                        <a:t>）</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extLst>
                  <a:ext uri="{0D108BD9-81ED-4DB2-BD59-A6C34878D82A}">
                    <a16:rowId xmlns:a16="http://schemas.microsoft.com/office/drawing/2014/main" val="3478529337"/>
                  </a:ext>
                </a:extLst>
              </a:tr>
              <a:tr h="943915">
                <a:tc>
                  <a:txBody>
                    <a:bodyPr/>
                    <a:lstStyle/>
                    <a:p>
                      <a:pPr marL="0" marR="0">
                        <a:lnSpc>
                          <a:spcPct val="107000"/>
                        </a:lnSpc>
                        <a:spcBef>
                          <a:spcPts val="0"/>
                        </a:spcBef>
                        <a:spcAft>
                          <a:spcPts val="0"/>
                        </a:spcAft>
                      </a:pPr>
                      <a:r>
                        <a:rPr lang="zh-CN" sz="1000">
                          <a:effectLst/>
                        </a:rPr>
                        <a:t>共同点</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信仰犹太教；尊崇耶和华；承认《摩西五经》；都认为自己是上帝的选民</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93636" marR="93636" marT="62424" marB="62424" anchor="ct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93636" marR="93636" marT="62424" marB="62424" anchor="ct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93636" marR="93636" marT="62424" marB="62424" anchor="ctr"/>
                </a:tc>
                <a:extLst>
                  <a:ext uri="{0D108BD9-81ED-4DB2-BD59-A6C34878D82A}">
                    <a16:rowId xmlns:a16="http://schemas.microsoft.com/office/drawing/2014/main" val="1017701798"/>
                  </a:ext>
                </a:extLst>
              </a:tr>
              <a:tr h="547970">
                <a:tc>
                  <a:txBody>
                    <a:bodyPr/>
                    <a:lstStyle/>
                    <a:p>
                      <a:pPr marL="0" marR="0">
                        <a:lnSpc>
                          <a:spcPct val="107000"/>
                        </a:lnSpc>
                        <a:spcBef>
                          <a:spcPts val="0"/>
                        </a:spcBef>
                        <a:spcAft>
                          <a:spcPts val="0"/>
                        </a:spcAft>
                      </a:pPr>
                      <a:r>
                        <a:rPr lang="zh-CN" sz="1000">
                          <a:effectLst/>
                        </a:rPr>
                        <a:t>核心信仰</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书面律法</a:t>
                      </a:r>
                      <a:r>
                        <a:rPr lang="en-US" sz="1000">
                          <a:effectLst/>
                        </a:rPr>
                        <a:t> + </a:t>
                      </a:r>
                      <a:r>
                        <a:rPr lang="zh-CN" sz="1000">
                          <a:effectLst/>
                        </a:rPr>
                        <a:t>口传律法</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只承认书面律法（《摩西五经》）</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严格的禁欲主义和末世论</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唯独耶和华为王，反对罗马统治</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extLst>
                  <a:ext uri="{0D108BD9-81ED-4DB2-BD59-A6C34878D82A}">
                    <a16:rowId xmlns:a16="http://schemas.microsoft.com/office/drawing/2014/main" val="4219023963"/>
                  </a:ext>
                </a:extLst>
              </a:tr>
              <a:tr h="745173">
                <a:tc>
                  <a:txBody>
                    <a:bodyPr/>
                    <a:lstStyle/>
                    <a:p>
                      <a:pPr marL="0" marR="0">
                        <a:lnSpc>
                          <a:spcPct val="107000"/>
                        </a:lnSpc>
                        <a:spcBef>
                          <a:spcPts val="0"/>
                        </a:spcBef>
                        <a:spcAft>
                          <a:spcPts val="0"/>
                        </a:spcAft>
                      </a:pPr>
                      <a:r>
                        <a:rPr lang="zh-CN" sz="1000">
                          <a:effectLst/>
                        </a:rPr>
                        <a:t>死后信仰</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相信灵魂不朽与身体复活；相信天使和灵的存在。</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不相信死后复活，也不相信天使和灵的存在。</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相信灵魂不朽；相信死后有奖赏和惩罚。</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相信死后复活，尤其为殉道者。</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extLst>
                  <a:ext uri="{0D108BD9-81ED-4DB2-BD59-A6C34878D82A}">
                    <a16:rowId xmlns:a16="http://schemas.microsoft.com/office/drawing/2014/main" val="1690864908"/>
                  </a:ext>
                </a:extLst>
              </a:tr>
              <a:tr h="745173">
                <a:tc>
                  <a:txBody>
                    <a:bodyPr/>
                    <a:lstStyle/>
                    <a:p>
                      <a:pPr marL="0" marR="0">
                        <a:lnSpc>
                          <a:spcPct val="107000"/>
                        </a:lnSpc>
                        <a:spcBef>
                          <a:spcPts val="0"/>
                        </a:spcBef>
                        <a:spcAft>
                          <a:spcPts val="0"/>
                        </a:spcAft>
                      </a:pPr>
                      <a:r>
                        <a:rPr lang="zh-CN" sz="1000">
                          <a:effectLst/>
                        </a:rPr>
                        <a:t>社会地位</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中产阶级，包括文士、学者。受平民百姓爱戴。</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上层阶级，主要是富有的祭司和贵族。控制圣殿。</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与世隔绝的社群，在沙漠中过着修道生活。</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下层平民，由狂热的民族主义者组成。</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extLst>
                  <a:ext uri="{0D108BD9-81ED-4DB2-BD59-A6C34878D82A}">
                    <a16:rowId xmlns:a16="http://schemas.microsoft.com/office/drawing/2014/main" val="2124104752"/>
                  </a:ext>
                </a:extLst>
              </a:tr>
              <a:tr h="745173">
                <a:tc>
                  <a:txBody>
                    <a:bodyPr/>
                    <a:lstStyle/>
                    <a:p>
                      <a:pPr marL="0" marR="0">
                        <a:lnSpc>
                          <a:spcPct val="107000"/>
                        </a:lnSpc>
                        <a:spcBef>
                          <a:spcPts val="0"/>
                        </a:spcBef>
                        <a:spcAft>
                          <a:spcPts val="0"/>
                        </a:spcAft>
                      </a:pPr>
                      <a:r>
                        <a:rPr lang="zh-CN" sz="1000">
                          <a:effectLst/>
                        </a:rPr>
                        <a:t>政治立场</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反罗马，但主要通过和平手段影响政治，不主张暴力反抗。</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亲罗马，与罗马当局合作以维持圣殿和自身特权。</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反罗马，但通过从社会分离来表达，不直接参与政治。</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狂热地反罗马，主张通过暴力起义推翻罗马。</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extLst>
                  <a:ext uri="{0D108BD9-81ED-4DB2-BD59-A6C34878D82A}">
                    <a16:rowId xmlns:a16="http://schemas.microsoft.com/office/drawing/2014/main" val="1871305200"/>
                  </a:ext>
                </a:extLst>
              </a:tr>
              <a:tr h="745173">
                <a:tc>
                  <a:txBody>
                    <a:bodyPr/>
                    <a:lstStyle/>
                    <a:p>
                      <a:pPr marL="0" marR="0">
                        <a:lnSpc>
                          <a:spcPct val="107000"/>
                        </a:lnSpc>
                        <a:spcBef>
                          <a:spcPts val="0"/>
                        </a:spcBef>
                        <a:spcAft>
                          <a:spcPts val="0"/>
                        </a:spcAft>
                      </a:pPr>
                      <a:r>
                        <a:rPr lang="zh-CN" sz="1000">
                          <a:effectLst/>
                        </a:rPr>
                        <a:t>生活方式</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严格遵守律法，但追求在日常生活中应用，与民众生活融合。</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重视圣殿祭祀，生活较为奢华。</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严格的公有制、禁欲主义和洁净礼仪。</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激进，经常组织暴力活动和抵抗。</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extLst>
                  <a:ext uri="{0D108BD9-81ED-4DB2-BD59-A6C34878D82A}">
                    <a16:rowId xmlns:a16="http://schemas.microsoft.com/office/drawing/2014/main" val="3949413508"/>
                  </a:ext>
                </a:extLst>
              </a:tr>
              <a:tr h="745173">
                <a:tc>
                  <a:txBody>
                    <a:bodyPr/>
                    <a:lstStyle/>
                    <a:p>
                      <a:pPr marL="0" marR="0">
                        <a:lnSpc>
                          <a:spcPct val="107000"/>
                        </a:lnSpc>
                        <a:spcBef>
                          <a:spcPts val="0"/>
                        </a:spcBef>
                        <a:spcAft>
                          <a:spcPts val="0"/>
                        </a:spcAft>
                      </a:pPr>
                      <a:r>
                        <a:rPr lang="zh-CN" sz="1000" dirty="0">
                          <a:effectLst/>
                        </a:rPr>
                        <a:t>影响力</a:t>
                      </a:r>
                      <a:endParaRPr lang="en-US" sz="900" dirty="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在会堂和民众中影响深远，是未来犹太教的基石。</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在圣殿中拥有绝对权力，圣殿被毁后影响力迅速衰退。</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a:effectLst/>
                        </a:rPr>
                        <a:t>在公元</a:t>
                      </a:r>
                      <a:r>
                        <a:rPr lang="en-US" sz="1000">
                          <a:effectLst/>
                        </a:rPr>
                        <a:t>70</a:t>
                      </a:r>
                      <a:r>
                        <a:rPr lang="zh-CN" sz="1000">
                          <a:effectLst/>
                        </a:rPr>
                        <a:t>年圣殿被毁后消失。</a:t>
                      </a:r>
                      <a:endParaRPr lang="en-US" sz="900">
                        <a:effectLst/>
                        <a:latin typeface="Calibri" panose="020F0502020204030204" pitchFamily="34" charset="0"/>
                        <a:ea typeface="DengXian"/>
                        <a:cs typeface="Times New Roman" panose="02020603050405020304" pitchFamily="18" charset="0"/>
                      </a:endParaRPr>
                    </a:p>
                  </a:txBody>
                  <a:tcPr marL="93636" marR="93636" marT="62424" marB="62424" anchor="ctr"/>
                </a:tc>
                <a:tc>
                  <a:txBody>
                    <a:bodyPr/>
                    <a:lstStyle/>
                    <a:p>
                      <a:pPr marL="0" marR="0">
                        <a:lnSpc>
                          <a:spcPct val="107000"/>
                        </a:lnSpc>
                        <a:spcBef>
                          <a:spcPts val="0"/>
                        </a:spcBef>
                        <a:spcAft>
                          <a:spcPts val="0"/>
                        </a:spcAft>
                      </a:pPr>
                      <a:r>
                        <a:rPr lang="zh-CN" sz="1000" dirty="0">
                          <a:effectLst/>
                        </a:rPr>
                        <a:t>最终导致了公元</a:t>
                      </a:r>
                      <a:r>
                        <a:rPr lang="en-US" sz="1000" dirty="0">
                          <a:effectLst/>
                        </a:rPr>
                        <a:t>66</a:t>
                      </a:r>
                      <a:r>
                        <a:rPr lang="zh-CN" sz="1000" dirty="0">
                          <a:effectLst/>
                        </a:rPr>
                        <a:t>年犹太人反抗罗马的战争，并最终被镇压。</a:t>
                      </a:r>
                      <a:endParaRPr lang="en-US" sz="900" dirty="0">
                        <a:effectLst/>
                        <a:latin typeface="Calibri" panose="020F0502020204030204" pitchFamily="34" charset="0"/>
                        <a:ea typeface="DengXian"/>
                        <a:cs typeface="Times New Roman" panose="02020603050405020304" pitchFamily="18" charset="0"/>
                      </a:endParaRPr>
                    </a:p>
                  </a:txBody>
                  <a:tcPr marL="93636" marR="93636" marT="62424" marB="62424" anchor="ctr"/>
                </a:tc>
                <a:extLst>
                  <a:ext uri="{0D108BD9-81ED-4DB2-BD59-A6C34878D82A}">
                    <a16:rowId xmlns:a16="http://schemas.microsoft.com/office/drawing/2014/main" val="986284277"/>
                  </a:ext>
                </a:extLst>
              </a:tr>
            </a:tbl>
          </a:graphicData>
        </a:graphic>
      </p:graphicFrame>
      <p:sp>
        <p:nvSpPr>
          <p:cNvPr id="5" name="Rectangle 1"/>
          <p:cNvSpPr>
            <a:spLocks noChangeArrowheads="1"/>
          </p:cNvSpPr>
          <p:nvPr/>
        </p:nvSpPr>
        <p:spPr bwMode="auto">
          <a:xfrm>
            <a:off x="121968" y="1166145"/>
            <a:ext cx="12237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121968" y="1166145"/>
            <a:ext cx="1223756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2463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一</a:t>
            </a:r>
            <a:r>
              <a:rPr lang="zh-CN" altLang="en-US" sz="4000" dirty="0" smtClean="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a:t>
            </a:r>
            <a:r>
              <a:rPr lang="zh-CN" altLang="en-US" dirty="0" smtClean="0">
                <a:solidFill>
                  <a:srgbClr val="00B0F0"/>
                </a:solidFill>
              </a:rPr>
              <a:t>保</a:t>
            </a:r>
            <a:r>
              <a:rPr lang="zh-CN" altLang="en-US" dirty="0">
                <a:solidFill>
                  <a:srgbClr val="00B0F0"/>
                </a:solidFill>
              </a:rPr>
              <a:t>罗</a:t>
            </a:r>
            <a:r>
              <a:rPr lang="zh-CN" altLang="en-US" dirty="0">
                <a:solidFill>
                  <a:srgbClr val="FF0000"/>
                </a:solidFill>
              </a:rPr>
              <a:t>原是</a:t>
            </a:r>
            <a:r>
              <a:rPr lang="zh-CN" altLang="en-US" dirty="0">
                <a:solidFill>
                  <a:srgbClr val="00B0F0"/>
                </a:solidFill>
              </a:rPr>
              <a:t>怎样的人</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509200"/>
          </a:xfrm>
          <a:prstGeom prst="rect">
            <a:avLst/>
          </a:prstGeom>
          <a:noFill/>
        </p:spPr>
        <p:txBody>
          <a:bodyPr wrap="square" rtlCol="0">
            <a:spAutoFit/>
          </a:bodyPr>
          <a:lstStyle/>
          <a:p>
            <a:pPr marL="342900" indent="-342900">
              <a:buFont typeface="+mj-lt"/>
              <a:buAutoNum type="arabicPeriod" startAt="4"/>
            </a:pPr>
            <a:r>
              <a:rPr lang="zh-CN" altLang="en-US" sz="3200" dirty="0"/>
              <a:t>操多种语言：当犹太人在耶路撒冷捉拿保罗时，他用他们的母语希伯来话对他们说话</a:t>
            </a:r>
            <a:r>
              <a:rPr lang="en-US" sz="3200" dirty="0"/>
              <a:t>(</a:t>
            </a:r>
            <a:r>
              <a:rPr lang="zh-CN" altLang="en-US" sz="3200" dirty="0"/>
              <a:t>徒</a:t>
            </a:r>
            <a:r>
              <a:rPr lang="en-US" sz="3200" dirty="0"/>
              <a:t>22:1-2)</a:t>
            </a:r>
            <a:r>
              <a:rPr lang="zh-CN" altLang="en-US" sz="3200" dirty="0"/>
              <a:t>。但是对罗马的千夫长却说希腊话，叫千夫长感到希奇，以为保罗是从前作乱的埃及人</a:t>
            </a:r>
            <a:r>
              <a:rPr lang="en-US" sz="3200" dirty="0"/>
              <a:t>(</a:t>
            </a:r>
            <a:r>
              <a:rPr lang="zh-CN" altLang="en-US" sz="3200" dirty="0"/>
              <a:t>徒</a:t>
            </a:r>
            <a:r>
              <a:rPr lang="en-US" sz="3200" dirty="0"/>
              <a:t>21:37-40)</a:t>
            </a:r>
            <a:r>
              <a:rPr lang="zh-CN" altLang="en-US" sz="3200" dirty="0"/>
              <a:t>，其实不是</a:t>
            </a:r>
            <a:r>
              <a:rPr lang="zh-CN" altLang="en-US" sz="3200" dirty="0" smtClean="0"/>
              <a:t>。</a:t>
            </a:r>
            <a:endParaRPr lang="en-US" altLang="zh-CN" sz="3200" dirty="0" smtClean="0"/>
          </a:p>
          <a:p>
            <a:pPr marL="342900" indent="-342900">
              <a:buFont typeface="+mj-lt"/>
              <a:buAutoNum type="arabicPeriod" startAt="4"/>
            </a:pPr>
            <a:endParaRPr lang="en-US" altLang="zh-CN" sz="2800" dirty="0" smtClean="0"/>
          </a:p>
          <a:p>
            <a:r>
              <a:rPr lang="zh-CN" altLang="en-US" sz="2400" dirty="0"/>
              <a:t>徒</a:t>
            </a:r>
            <a:r>
              <a:rPr lang="en-US" sz="2400" dirty="0" smtClean="0"/>
              <a:t>21 </a:t>
            </a:r>
            <a:r>
              <a:rPr lang="en-US" altLang="zh-CN" sz="2400" b="1" baseline="30000" dirty="0" smtClean="0"/>
              <a:t>37</a:t>
            </a:r>
            <a:r>
              <a:rPr lang="en-US" altLang="zh-CN" sz="2400" b="1" baseline="30000" dirty="0"/>
              <a:t> </a:t>
            </a:r>
            <a:r>
              <a:rPr lang="zh-CN" altLang="en-US" sz="2400" dirty="0"/>
              <a:t>将要带他进营楼，</a:t>
            </a:r>
            <a:r>
              <a:rPr lang="zh-CN" altLang="en-US" sz="2400" u="sng" dirty="0"/>
              <a:t>保罗</a:t>
            </a:r>
            <a:r>
              <a:rPr lang="zh-CN" altLang="en-US" sz="2400" dirty="0"/>
              <a:t>对千夫长说：“我对你说句话可以不可以？”他说：“</a:t>
            </a:r>
            <a:r>
              <a:rPr lang="zh-CN" altLang="en-US" sz="2400" dirty="0">
                <a:solidFill>
                  <a:srgbClr val="FF0000"/>
                </a:solidFill>
              </a:rPr>
              <a:t>你懂得</a:t>
            </a:r>
            <a:r>
              <a:rPr lang="zh-CN" altLang="en-US" sz="2400" u="sng" dirty="0">
                <a:solidFill>
                  <a:srgbClr val="FF0000"/>
                </a:solidFill>
              </a:rPr>
              <a:t>希腊</a:t>
            </a:r>
            <a:r>
              <a:rPr lang="zh-CN" altLang="en-US" sz="2400" dirty="0">
                <a:solidFill>
                  <a:srgbClr val="FF0000"/>
                </a:solidFill>
              </a:rPr>
              <a:t>话吗</a:t>
            </a:r>
            <a:r>
              <a:rPr lang="zh-CN" altLang="en-US" sz="2400" dirty="0"/>
              <a:t>？ </a:t>
            </a:r>
            <a:r>
              <a:rPr lang="en-US" altLang="zh-CN" sz="2400" b="1" baseline="30000" dirty="0"/>
              <a:t>38 </a:t>
            </a:r>
            <a:r>
              <a:rPr lang="zh-CN" altLang="en-US" sz="2400" dirty="0"/>
              <a:t>你莫非是从前作乱、带领四千凶徒往旷野去的那</a:t>
            </a:r>
            <a:r>
              <a:rPr lang="zh-CN" altLang="en-US" sz="2400" u="sng" dirty="0"/>
              <a:t>埃及</a:t>
            </a:r>
            <a:r>
              <a:rPr lang="zh-CN" altLang="en-US" sz="2400" dirty="0"/>
              <a:t>人吗？” </a:t>
            </a:r>
            <a:r>
              <a:rPr lang="en-US" altLang="zh-CN" sz="2400" b="1" baseline="30000" dirty="0"/>
              <a:t>39 </a:t>
            </a:r>
            <a:r>
              <a:rPr lang="zh-CN" altLang="en-US" sz="2400" u="sng" dirty="0"/>
              <a:t>保罗</a:t>
            </a:r>
            <a:r>
              <a:rPr lang="zh-CN" altLang="en-US" sz="2400" dirty="0"/>
              <a:t>说：“我本是</a:t>
            </a:r>
            <a:r>
              <a:rPr lang="zh-CN" altLang="en-US" sz="2400" u="sng" dirty="0"/>
              <a:t>犹太</a:t>
            </a:r>
            <a:r>
              <a:rPr lang="zh-CN" altLang="en-US" sz="2400" dirty="0"/>
              <a:t>人，生在</a:t>
            </a:r>
            <a:r>
              <a:rPr lang="zh-CN" altLang="en-US" sz="2400" u="sng" dirty="0"/>
              <a:t>基利家</a:t>
            </a:r>
            <a:r>
              <a:rPr lang="zh-CN" altLang="en-US" sz="2400" dirty="0"/>
              <a:t>的</a:t>
            </a:r>
            <a:r>
              <a:rPr lang="zh-CN" altLang="en-US" sz="2400" u="sng" dirty="0"/>
              <a:t>大数</a:t>
            </a:r>
            <a:r>
              <a:rPr lang="zh-CN" altLang="en-US" sz="2400" dirty="0"/>
              <a:t>，并不是无名小城的人。求你准我对百姓说话。” </a:t>
            </a:r>
            <a:r>
              <a:rPr lang="en-US" altLang="zh-CN" sz="2400" b="1" baseline="30000" dirty="0"/>
              <a:t>40 </a:t>
            </a:r>
            <a:r>
              <a:rPr lang="zh-CN" altLang="en-US" sz="2400" dirty="0"/>
              <a:t>千夫长准了。</a:t>
            </a:r>
            <a:r>
              <a:rPr lang="zh-CN" altLang="en-US" sz="2400" u="sng" dirty="0"/>
              <a:t>保罗</a:t>
            </a:r>
            <a:r>
              <a:rPr lang="zh-CN" altLang="en-US" sz="2400" dirty="0"/>
              <a:t>就站在台阶上，向百姓摆手。他们都静默无声，</a:t>
            </a:r>
            <a:r>
              <a:rPr lang="zh-CN" altLang="en-US" sz="2400" u="sng" dirty="0"/>
              <a:t>保罗</a:t>
            </a:r>
            <a:r>
              <a:rPr lang="zh-CN" altLang="en-US" sz="2400" dirty="0"/>
              <a:t>便用</a:t>
            </a:r>
            <a:r>
              <a:rPr lang="zh-CN" altLang="en-US" sz="2400" u="sng" dirty="0">
                <a:solidFill>
                  <a:srgbClr val="FF0000"/>
                </a:solidFill>
              </a:rPr>
              <a:t>希伯来</a:t>
            </a:r>
            <a:r>
              <a:rPr lang="zh-CN" altLang="en-US" sz="2400" dirty="0">
                <a:solidFill>
                  <a:srgbClr val="FF0000"/>
                </a:solidFill>
              </a:rPr>
              <a:t>话</a:t>
            </a:r>
            <a:r>
              <a:rPr lang="zh-CN" altLang="en-US" sz="2400" dirty="0"/>
              <a:t>对他们说：</a:t>
            </a:r>
            <a:endParaRPr lang="en-US" sz="2400" dirty="0"/>
          </a:p>
          <a:p>
            <a:pPr lvl="0"/>
            <a:endParaRPr lang="en-US" sz="2000" dirty="0">
              <a:solidFill>
                <a:srgbClr val="00B050"/>
              </a:solidFill>
            </a:endParaRPr>
          </a:p>
        </p:txBody>
      </p:sp>
    </p:spTree>
    <p:extLst>
      <p:ext uri="{BB962C8B-B14F-4D97-AF65-F5344CB8AC3E}">
        <p14:creationId xmlns:p14="http://schemas.microsoft.com/office/powerpoint/2010/main" val="3190006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一</a:t>
            </a:r>
            <a:r>
              <a:rPr lang="zh-CN" altLang="en-US" sz="4000" dirty="0" smtClean="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a:t>
            </a:r>
            <a:r>
              <a:rPr lang="zh-CN" altLang="en-US" dirty="0" smtClean="0">
                <a:solidFill>
                  <a:srgbClr val="00B0F0"/>
                </a:solidFill>
              </a:rPr>
              <a:t>保</a:t>
            </a:r>
            <a:r>
              <a:rPr lang="zh-CN" altLang="en-US" dirty="0">
                <a:solidFill>
                  <a:srgbClr val="00B0F0"/>
                </a:solidFill>
              </a:rPr>
              <a:t>罗</a:t>
            </a:r>
            <a:r>
              <a:rPr lang="zh-CN" altLang="en-US" dirty="0">
                <a:solidFill>
                  <a:srgbClr val="FF0000"/>
                </a:solidFill>
              </a:rPr>
              <a:t>原是</a:t>
            </a:r>
            <a:r>
              <a:rPr lang="zh-CN" altLang="en-US" dirty="0">
                <a:solidFill>
                  <a:srgbClr val="00B0F0"/>
                </a:solidFill>
              </a:rPr>
              <a:t>怎样的人</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4462760"/>
          </a:xfrm>
          <a:prstGeom prst="rect">
            <a:avLst/>
          </a:prstGeom>
          <a:noFill/>
        </p:spPr>
        <p:txBody>
          <a:bodyPr wrap="square" rtlCol="0">
            <a:spAutoFit/>
          </a:bodyPr>
          <a:lstStyle/>
          <a:p>
            <a:pPr marL="342900" indent="-342900">
              <a:buFont typeface="+mj-lt"/>
              <a:buAutoNum type="arabicPeriod" startAt="5"/>
            </a:pPr>
            <a:r>
              <a:rPr lang="zh-CN" altLang="en-US" sz="3200" dirty="0"/>
              <a:t>宗教信仰：扫罗是一个标准的犹太教徒，他自己说，「我又在犹太教中，比我本国许多同岁的人更有长进，为我祖宗的遗传更加热心。」</a:t>
            </a:r>
            <a:r>
              <a:rPr lang="en-US" sz="3200" dirty="0"/>
              <a:t>(</a:t>
            </a:r>
            <a:r>
              <a:rPr lang="zh-CN" altLang="en-US" sz="3200" dirty="0"/>
              <a:t>加</a:t>
            </a:r>
            <a:r>
              <a:rPr lang="en-US" sz="3200" dirty="0"/>
              <a:t>1:14)</a:t>
            </a:r>
            <a:r>
              <a:rPr lang="zh-CN" altLang="en-US" sz="3200" dirty="0"/>
              <a:t>他是一个法利赛人，严守律法，无可指摘</a:t>
            </a:r>
            <a:r>
              <a:rPr lang="en-US" sz="3200" dirty="0"/>
              <a:t>(</a:t>
            </a:r>
            <a:r>
              <a:rPr lang="zh-CN" altLang="en-US" sz="3200" dirty="0"/>
              <a:t>腓</a:t>
            </a:r>
            <a:r>
              <a:rPr lang="en-US" sz="3200" dirty="0"/>
              <a:t>3:5-6)</a:t>
            </a:r>
            <a:r>
              <a:rPr lang="zh-CN" altLang="en-US" sz="3200" dirty="0"/>
              <a:t>，并且热心事奉上帝</a:t>
            </a:r>
            <a:r>
              <a:rPr lang="en-US" sz="3200" dirty="0"/>
              <a:t>(</a:t>
            </a:r>
            <a:r>
              <a:rPr lang="zh-CN" altLang="en-US" sz="3200" dirty="0"/>
              <a:t>徒</a:t>
            </a:r>
            <a:r>
              <a:rPr lang="en-US" sz="3200" dirty="0"/>
              <a:t>22:3)</a:t>
            </a:r>
            <a:r>
              <a:rPr lang="zh-CN" altLang="en-US" sz="3200" dirty="0" smtClean="0"/>
              <a:t>。</a:t>
            </a:r>
            <a:endParaRPr lang="en-US" altLang="zh-CN" sz="3200" dirty="0" smtClean="0"/>
          </a:p>
          <a:p>
            <a:endParaRPr lang="en-US" sz="3200" dirty="0"/>
          </a:p>
          <a:p>
            <a:r>
              <a:rPr lang="zh-CN" altLang="en-US" dirty="0"/>
              <a:t>腓立比书 </a:t>
            </a:r>
            <a:r>
              <a:rPr lang="en-US" altLang="zh-CN" dirty="0" smtClean="0"/>
              <a:t>3:5 </a:t>
            </a:r>
            <a:r>
              <a:rPr lang="en-US" altLang="zh-CN" sz="2400" b="1" baseline="30000" dirty="0"/>
              <a:t> </a:t>
            </a:r>
            <a:r>
              <a:rPr lang="zh-CN" altLang="en-US" sz="2400" dirty="0"/>
              <a:t>我第八天受割礼，我是</a:t>
            </a:r>
            <a:r>
              <a:rPr lang="zh-CN" altLang="en-US" sz="2400" u="sng" dirty="0"/>
              <a:t>以色列</a:t>
            </a:r>
            <a:r>
              <a:rPr lang="zh-CN" altLang="en-US" sz="2400" dirty="0"/>
              <a:t>族</a:t>
            </a:r>
            <a:r>
              <a:rPr lang="zh-CN" altLang="en-US" sz="2400" u="sng" dirty="0"/>
              <a:t>便雅悯</a:t>
            </a:r>
            <a:r>
              <a:rPr lang="zh-CN" altLang="en-US" sz="2400" dirty="0"/>
              <a:t>支派的人，是</a:t>
            </a:r>
            <a:r>
              <a:rPr lang="zh-CN" altLang="en-US" sz="2400" u="sng" dirty="0"/>
              <a:t>希伯来</a:t>
            </a:r>
            <a:r>
              <a:rPr lang="zh-CN" altLang="en-US" sz="2400" dirty="0"/>
              <a:t>人所生的</a:t>
            </a:r>
            <a:r>
              <a:rPr lang="zh-CN" altLang="en-US" sz="2400" u="sng" dirty="0"/>
              <a:t>希伯来</a:t>
            </a:r>
            <a:r>
              <a:rPr lang="zh-CN" altLang="en-US" sz="2400" dirty="0"/>
              <a:t>人。就律法说，我是法利赛人； </a:t>
            </a:r>
            <a:r>
              <a:rPr lang="en-US" altLang="zh-CN" sz="2400" b="1" baseline="30000" dirty="0"/>
              <a:t>6 </a:t>
            </a:r>
            <a:r>
              <a:rPr lang="zh-CN" altLang="en-US" sz="2400" dirty="0"/>
              <a:t>就热心说，我是逼迫教会的；就律法上的义说，我是无可指摘的。</a:t>
            </a:r>
            <a:endParaRPr lang="en-US" sz="2400" dirty="0"/>
          </a:p>
          <a:p>
            <a:pPr lvl="0"/>
            <a:endParaRPr lang="en-US" sz="2000" dirty="0">
              <a:solidFill>
                <a:srgbClr val="00B050"/>
              </a:solidFill>
            </a:endParaRPr>
          </a:p>
        </p:txBody>
      </p:sp>
    </p:spTree>
    <p:extLst>
      <p:ext uri="{BB962C8B-B14F-4D97-AF65-F5344CB8AC3E}">
        <p14:creationId xmlns:p14="http://schemas.microsoft.com/office/powerpoint/2010/main" val="2523758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一</a:t>
            </a:r>
            <a:r>
              <a:rPr lang="zh-CN" altLang="en-US" sz="4000" dirty="0" smtClean="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a:t>
            </a:r>
            <a:r>
              <a:rPr lang="zh-CN" altLang="en-US" dirty="0" smtClean="0">
                <a:solidFill>
                  <a:srgbClr val="00B0F0"/>
                </a:solidFill>
              </a:rPr>
              <a:t>保</a:t>
            </a:r>
            <a:r>
              <a:rPr lang="zh-CN" altLang="en-US" dirty="0">
                <a:solidFill>
                  <a:srgbClr val="00B0F0"/>
                </a:solidFill>
              </a:rPr>
              <a:t>罗</a:t>
            </a:r>
            <a:r>
              <a:rPr lang="zh-CN" altLang="en-US" dirty="0">
                <a:solidFill>
                  <a:srgbClr val="FF0000"/>
                </a:solidFill>
              </a:rPr>
              <a:t>原是</a:t>
            </a:r>
            <a:r>
              <a:rPr lang="zh-CN" altLang="en-US" dirty="0">
                <a:solidFill>
                  <a:srgbClr val="00B0F0"/>
                </a:solidFill>
              </a:rPr>
              <a:t>怎样的人</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6001643"/>
          </a:xfrm>
          <a:prstGeom prst="rect">
            <a:avLst/>
          </a:prstGeom>
          <a:noFill/>
        </p:spPr>
        <p:txBody>
          <a:bodyPr wrap="square" rtlCol="0">
            <a:spAutoFit/>
          </a:bodyPr>
          <a:lstStyle/>
          <a:p>
            <a:pPr marL="514350" indent="-514350">
              <a:buFont typeface="+mj-lt"/>
              <a:buAutoNum type="arabicPeriod" startAt="6"/>
            </a:pPr>
            <a:r>
              <a:rPr lang="zh-CN" altLang="en-US" sz="2800" dirty="0"/>
              <a:t>其职业：扫罗原是以制造帐棚为业</a:t>
            </a:r>
            <a:r>
              <a:rPr lang="en-US" sz="2800" dirty="0"/>
              <a:t>(</a:t>
            </a:r>
            <a:r>
              <a:rPr lang="zh-CN" altLang="en-US" sz="2800" dirty="0"/>
              <a:t>徒</a:t>
            </a:r>
            <a:r>
              <a:rPr lang="en-US" sz="2800" dirty="0"/>
              <a:t>18:3)</a:t>
            </a:r>
            <a:r>
              <a:rPr lang="zh-CN" altLang="en-US" sz="2800" dirty="0"/>
              <a:t>，当时，每一个犹太律法的学生都必须有一技之长可以谋生</a:t>
            </a:r>
            <a:r>
              <a:rPr lang="zh-CN" altLang="en-US" sz="2800" dirty="0" smtClean="0"/>
              <a:t>。</a:t>
            </a:r>
            <a:endParaRPr lang="en-US" altLang="zh-CN" sz="2800" dirty="0" smtClean="0"/>
          </a:p>
          <a:p>
            <a:endParaRPr lang="en-US" altLang="zh-CN" sz="2800" b="1" dirty="0" smtClean="0"/>
          </a:p>
          <a:p>
            <a:endParaRPr lang="en-US" altLang="zh-CN" sz="2800" b="1" dirty="0" smtClean="0"/>
          </a:p>
          <a:p>
            <a:r>
              <a:rPr lang="zh-CN" altLang="en-US" sz="2800" b="1" dirty="0" smtClean="0"/>
              <a:t>使</a:t>
            </a:r>
            <a:r>
              <a:rPr lang="zh-CN" altLang="en-US" sz="2800" b="1" dirty="0"/>
              <a:t>徒行传 </a:t>
            </a:r>
            <a:r>
              <a:rPr lang="en-US" altLang="zh-CN" sz="2800" b="1" dirty="0"/>
              <a:t>18:3</a:t>
            </a:r>
            <a:r>
              <a:rPr lang="zh-CN" altLang="en-US" sz="2800" dirty="0"/>
              <a:t> 保罗在哥林多时，“他因与他们（亚居拉和百基拉）同业，就和他们同住做工。他们本是制造帐篷为业的。</a:t>
            </a:r>
            <a:r>
              <a:rPr lang="zh-CN" altLang="en-US" sz="2800" dirty="0" smtClean="0"/>
              <a:t>”</a:t>
            </a:r>
            <a:endParaRPr lang="en-US" altLang="zh-CN" sz="2800" dirty="0" smtClean="0"/>
          </a:p>
          <a:p>
            <a:endParaRPr lang="en-US" altLang="zh-CN" sz="2800" dirty="0" smtClean="0"/>
          </a:p>
          <a:p>
            <a:r>
              <a:rPr lang="zh-CN" altLang="en-US" sz="2800" b="1" dirty="0"/>
              <a:t>哥林多前书 </a:t>
            </a:r>
            <a:r>
              <a:rPr lang="en-US" altLang="zh-CN" sz="2800" b="1" dirty="0"/>
              <a:t>9:18</a:t>
            </a:r>
            <a:r>
              <a:rPr lang="zh-CN" altLang="en-US" sz="2800" dirty="0"/>
              <a:t> “我传福音的时候，叫人不花钱得福音，免得用尽我传福音的权柄。</a:t>
            </a:r>
            <a:r>
              <a:rPr lang="zh-CN" altLang="en-US" sz="2800" dirty="0" smtClean="0"/>
              <a:t>”</a:t>
            </a:r>
            <a:endParaRPr lang="en-US" altLang="zh-CN" sz="2800" dirty="0" smtClean="0"/>
          </a:p>
          <a:p>
            <a:endParaRPr lang="en-US" altLang="zh-CN" sz="2800" dirty="0" smtClean="0"/>
          </a:p>
          <a:p>
            <a:r>
              <a:rPr lang="zh-CN" altLang="en-US" sz="2800" b="1" dirty="0"/>
              <a:t>帖撒罗尼迦后书 </a:t>
            </a:r>
            <a:r>
              <a:rPr lang="en-US" altLang="zh-CN" sz="2800" b="1" dirty="0"/>
              <a:t>3:8-9</a:t>
            </a:r>
            <a:r>
              <a:rPr lang="zh-CN" altLang="en-US" sz="2800" dirty="0"/>
              <a:t> “这并不是因我们没有权柄，而是要给你们作榜样，叫你们效法我们。”</a:t>
            </a:r>
            <a:endParaRPr lang="en-US" sz="2800" dirty="0"/>
          </a:p>
          <a:p>
            <a:pPr lvl="0"/>
            <a:endParaRPr lang="en-US" sz="2000" dirty="0">
              <a:solidFill>
                <a:srgbClr val="00B050"/>
              </a:solidFill>
            </a:endParaRPr>
          </a:p>
        </p:txBody>
      </p:sp>
    </p:spTree>
    <p:extLst>
      <p:ext uri="{BB962C8B-B14F-4D97-AF65-F5344CB8AC3E}">
        <p14:creationId xmlns:p14="http://schemas.microsoft.com/office/powerpoint/2010/main" val="3572524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一</a:t>
            </a:r>
            <a:r>
              <a:rPr lang="zh-CN" altLang="en-US" sz="4000" dirty="0" smtClean="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a:t>
            </a:r>
            <a:r>
              <a:rPr lang="zh-CN" altLang="en-US" dirty="0" smtClean="0">
                <a:solidFill>
                  <a:srgbClr val="00B0F0"/>
                </a:solidFill>
              </a:rPr>
              <a:t>保</a:t>
            </a:r>
            <a:r>
              <a:rPr lang="zh-CN" altLang="en-US" dirty="0">
                <a:solidFill>
                  <a:srgbClr val="00B0F0"/>
                </a:solidFill>
              </a:rPr>
              <a:t>罗</a:t>
            </a:r>
            <a:r>
              <a:rPr lang="zh-CN" altLang="en-US" dirty="0">
                <a:solidFill>
                  <a:srgbClr val="FF0000"/>
                </a:solidFill>
              </a:rPr>
              <a:t>原是</a:t>
            </a:r>
            <a:r>
              <a:rPr lang="zh-CN" altLang="en-US" dirty="0">
                <a:solidFill>
                  <a:srgbClr val="00B0F0"/>
                </a:solidFill>
              </a:rPr>
              <a:t>怎样的人</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816977"/>
          </a:xfrm>
          <a:prstGeom prst="rect">
            <a:avLst/>
          </a:prstGeom>
          <a:noFill/>
        </p:spPr>
        <p:txBody>
          <a:bodyPr wrap="square" rtlCol="0">
            <a:spAutoFit/>
          </a:bodyPr>
          <a:lstStyle/>
          <a:p>
            <a:pPr marL="514350" indent="-514350">
              <a:buFont typeface="+mj-lt"/>
              <a:buAutoNum type="arabicPeriod" startAt="7"/>
            </a:pPr>
            <a:r>
              <a:rPr lang="zh-CN" altLang="en-US" sz="2800" dirty="0"/>
              <a:t>逼迫基督徒：由于对犹太律法的热心，扫罗逼迫基督徒，将他们下在监牢里，甚至置他们于死地</a:t>
            </a:r>
            <a:r>
              <a:rPr lang="en-US" sz="2800" dirty="0"/>
              <a:t>(</a:t>
            </a:r>
            <a:r>
              <a:rPr lang="zh-CN" altLang="en-US" sz="2800" dirty="0"/>
              <a:t>徒</a:t>
            </a:r>
            <a:r>
              <a:rPr lang="en-US" sz="2800" dirty="0"/>
              <a:t>22:3</a:t>
            </a:r>
            <a:r>
              <a:rPr lang="zh-CN" altLang="en-US" sz="2800" dirty="0"/>
              <a:t>、</a:t>
            </a:r>
            <a:r>
              <a:rPr lang="en-US" sz="2800" dirty="0"/>
              <a:t>26:9-11)</a:t>
            </a:r>
            <a:r>
              <a:rPr lang="zh-CN" altLang="en-US" sz="2800" dirty="0"/>
              <a:t>。</a:t>
            </a:r>
            <a:r>
              <a:rPr lang="zh-CN" altLang="en-US" sz="2800" dirty="0">
                <a:solidFill>
                  <a:srgbClr val="FF0000"/>
                </a:solidFill>
              </a:rPr>
              <a:t>当主耶稣的见证人司提反殉道时，保罗不但在旁边，他还看守那害死他之人的衣裳，并且欢喜他受害</a:t>
            </a:r>
            <a:r>
              <a:rPr lang="en-US" sz="2800" dirty="0"/>
              <a:t>(</a:t>
            </a:r>
            <a:r>
              <a:rPr lang="zh-CN" altLang="en-US" sz="2800" dirty="0"/>
              <a:t>徒</a:t>
            </a:r>
            <a:r>
              <a:rPr lang="en-US" sz="2800" dirty="0"/>
              <a:t>7:57-60</a:t>
            </a:r>
            <a:r>
              <a:rPr lang="zh-CN" altLang="en-US" sz="2800" dirty="0"/>
              <a:t>、</a:t>
            </a:r>
            <a:r>
              <a:rPr lang="en-US" sz="2800" dirty="0"/>
              <a:t>22:20)</a:t>
            </a:r>
            <a:r>
              <a:rPr lang="zh-CN" altLang="en-US" sz="2800" dirty="0"/>
              <a:t>。虽然如此，司提反临死以前所说的话，一定深印在扫罗心中。司提反成为一粒死了的麦子，后来结出许多子粒来</a:t>
            </a:r>
            <a:r>
              <a:rPr lang="en-US" sz="2800" dirty="0"/>
              <a:t>(</a:t>
            </a:r>
            <a:r>
              <a:rPr lang="zh-CN" altLang="en-US" sz="2800" dirty="0"/>
              <a:t>约</a:t>
            </a:r>
            <a:r>
              <a:rPr lang="en-US" sz="2800" dirty="0"/>
              <a:t>12:24)</a:t>
            </a:r>
            <a:r>
              <a:rPr lang="zh-CN" altLang="en-US" sz="2800" dirty="0" smtClean="0"/>
              <a:t>。</a:t>
            </a:r>
            <a:endParaRPr lang="en-US" altLang="zh-CN" sz="2800" dirty="0" smtClean="0"/>
          </a:p>
          <a:p>
            <a:endParaRPr lang="en-US" sz="2800" dirty="0"/>
          </a:p>
          <a:p>
            <a:r>
              <a:rPr lang="zh-CN" altLang="en-US" sz="3200" dirty="0">
                <a:solidFill>
                  <a:srgbClr val="FF0000"/>
                </a:solidFill>
              </a:rPr>
              <a:t>使徒行传 </a:t>
            </a:r>
            <a:r>
              <a:rPr lang="en-US" altLang="zh-CN" sz="3200" dirty="0" smtClean="0">
                <a:solidFill>
                  <a:srgbClr val="FF0000"/>
                </a:solidFill>
              </a:rPr>
              <a:t>7 :59</a:t>
            </a:r>
            <a:r>
              <a:rPr lang="en-US" altLang="zh-CN" sz="3200" b="1" baseline="30000" dirty="0">
                <a:solidFill>
                  <a:srgbClr val="FF0000"/>
                </a:solidFill>
              </a:rPr>
              <a:t> </a:t>
            </a:r>
            <a:r>
              <a:rPr lang="zh-CN" altLang="en-US" sz="3200" dirty="0">
                <a:solidFill>
                  <a:srgbClr val="FF0000"/>
                </a:solidFill>
              </a:rPr>
              <a:t>他们正用石头打的时候，</a:t>
            </a:r>
            <a:r>
              <a:rPr lang="zh-CN" altLang="en-US" sz="3200" u="sng" dirty="0">
                <a:solidFill>
                  <a:srgbClr val="00B050"/>
                </a:solidFill>
              </a:rPr>
              <a:t>司提反</a:t>
            </a:r>
            <a:r>
              <a:rPr lang="zh-CN" altLang="en-US" sz="3200" dirty="0">
                <a:solidFill>
                  <a:srgbClr val="00B050"/>
                </a:solidFill>
              </a:rPr>
              <a:t>呼吁主说：“求主耶稣接收我的灵魂！” </a:t>
            </a:r>
            <a:r>
              <a:rPr lang="en-US" altLang="zh-CN" sz="3200" b="1" baseline="30000" dirty="0">
                <a:solidFill>
                  <a:srgbClr val="00B050"/>
                </a:solidFill>
              </a:rPr>
              <a:t>60 </a:t>
            </a:r>
            <a:r>
              <a:rPr lang="zh-CN" altLang="en-US" sz="3200" dirty="0">
                <a:solidFill>
                  <a:srgbClr val="00B050"/>
                </a:solidFill>
              </a:rPr>
              <a:t>又跪下大声喊着说：“主啊，不要将这罪归于他们！”说了这话就睡了。</a:t>
            </a:r>
            <a:r>
              <a:rPr lang="zh-CN" altLang="en-US" sz="3200" u="sng" dirty="0">
                <a:solidFill>
                  <a:srgbClr val="FF0000"/>
                </a:solidFill>
              </a:rPr>
              <a:t>扫罗</a:t>
            </a:r>
            <a:r>
              <a:rPr lang="zh-CN" altLang="en-US" sz="3200" dirty="0">
                <a:solidFill>
                  <a:srgbClr val="FF0000"/>
                </a:solidFill>
              </a:rPr>
              <a:t>也喜悦他被害。</a:t>
            </a:r>
            <a:endParaRPr lang="en-US" sz="3200" dirty="0">
              <a:solidFill>
                <a:srgbClr val="FF0000"/>
              </a:solidFill>
            </a:endParaRPr>
          </a:p>
          <a:p>
            <a:pPr lvl="0"/>
            <a:endParaRPr lang="en-US" sz="2000" dirty="0">
              <a:solidFill>
                <a:srgbClr val="00B050"/>
              </a:solidFill>
            </a:endParaRPr>
          </a:p>
        </p:txBody>
      </p:sp>
    </p:spTree>
    <p:extLst>
      <p:ext uri="{BB962C8B-B14F-4D97-AF65-F5344CB8AC3E}">
        <p14:creationId xmlns:p14="http://schemas.microsoft.com/office/powerpoint/2010/main" val="1074064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二</a:t>
            </a:r>
            <a:r>
              <a:rPr lang="zh-CN" altLang="en-US" dirty="0">
                <a:solidFill>
                  <a:srgbClr val="00B0F0"/>
                </a:solidFill>
              </a:rPr>
              <a:t>、保罗如何信主</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201424"/>
          </a:xfrm>
          <a:prstGeom prst="rect">
            <a:avLst/>
          </a:prstGeom>
          <a:noFill/>
        </p:spPr>
        <p:txBody>
          <a:bodyPr wrap="square" rtlCol="0">
            <a:spAutoFit/>
          </a:bodyPr>
          <a:lstStyle/>
          <a:p>
            <a:r>
              <a:rPr lang="zh-CN" altLang="en-US" sz="2800" dirty="0" smtClean="0">
                <a:solidFill>
                  <a:srgbClr val="FF0000"/>
                </a:solidFill>
              </a:rPr>
              <a:t>使</a:t>
            </a:r>
            <a:r>
              <a:rPr lang="zh-CN" altLang="en-US" sz="2800" dirty="0">
                <a:solidFill>
                  <a:srgbClr val="FF0000"/>
                </a:solidFill>
              </a:rPr>
              <a:t>徒行传 </a:t>
            </a:r>
            <a:r>
              <a:rPr lang="en-US" altLang="zh-CN" sz="2800" dirty="0" smtClean="0">
                <a:solidFill>
                  <a:srgbClr val="FF0000"/>
                </a:solidFill>
              </a:rPr>
              <a:t> </a:t>
            </a:r>
            <a:r>
              <a:rPr lang="en-US" altLang="zh-CN" sz="2800" b="1" dirty="0" smtClean="0"/>
              <a:t>9</a:t>
            </a:r>
            <a:r>
              <a:rPr lang="en-US" altLang="zh-CN" sz="2800" b="1" dirty="0"/>
              <a:t> </a:t>
            </a:r>
            <a:r>
              <a:rPr lang="zh-CN" altLang="en-US" sz="2800" u="sng" dirty="0"/>
              <a:t>扫罗</a:t>
            </a:r>
            <a:r>
              <a:rPr lang="zh-CN" altLang="en-US" sz="2800" dirty="0"/>
              <a:t>仍然向主的门徒口吐威吓凶杀的话，去见大祭司， </a:t>
            </a:r>
            <a:r>
              <a:rPr lang="en-US" altLang="zh-CN" sz="2800" b="1" baseline="30000" dirty="0"/>
              <a:t>2 </a:t>
            </a:r>
            <a:r>
              <a:rPr lang="zh-CN" altLang="en-US" sz="2800" dirty="0">
                <a:solidFill>
                  <a:srgbClr val="FF0000"/>
                </a:solidFill>
              </a:rPr>
              <a:t>求文书给</a:t>
            </a:r>
            <a:r>
              <a:rPr lang="zh-CN" altLang="en-US" sz="2800" u="sng" dirty="0">
                <a:solidFill>
                  <a:srgbClr val="FF0000"/>
                </a:solidFill>
              </a:rPr>
              <a:t>大马士革</a:t>
            </a:r>
            <a:r>
              <a:rPr lang="zh-CN" altLang="en-US" sz="2800" dirty="0">
                <a:solidFill>
                  <a:srgbClr val="FF0000"/>
                </a:solidFill>
              </a:rPr>
              <a:t>的各会堂</a:t>
            </a:r>
            <a:r>
              <a:rPr lang="zh-CN" altLang="en-US" sz="2800" dirty="0"/>
              <a:t>，</a:t>
            </a:r>
            <a:r>
              <a:rPr lang="zh-CN" altLang="en-US" sz="2800" dirty="0">
                <a:solidFill>
                  <a:srgbClr val="FF0000"/>
                </a:solidFill>
              </a:rPr>
              <a:t>若是找着信奉这道的人，无论男女，都准他捆绑带到</a:t>
            </a:r>
            <a:r>
              <a:rPr lang="zh-CN" altLang="en-US" sz="2800" u="sng" dirty="0">
                <a:solidFill>
                  <a:srgbClr val="FF0000"/>
                </a:solidFill>
              </a:rPr>
              <a:t>耶路撒冷</a:t>
            </a:r>
            <a:r>
              <a:rPr lang="zh-CN" altLang="en-US" sz="2800" dirty="0">
                <a:solidFill>
                  <a:srgbClr val="FF0000"/>
                </a:solidFill>
              </a:rPr>
              <a:t>。</a:t>
            </a:r>
            <a:r>
              <a:rPr lang="zh-CN" altLang="en-US" sz="2800" dirty="0"/>
              <a:t> </a:t>
            </a:r>
            <a:r>
              <a:rPr lang="en-US" altLang="zh-CN" sz="2800" b="1" baseline="30000" dirty="0"/>
              <a:t>3 </a:t>
            </a:r>
            <a:r>
              <a:rPr lang="zh-CN" altLang="en-US" sz="2800" u="sng" dirty="0"/>
              <a:t>扫罗</a:t>
            </a:r>
            <a:r>
              <a:rPr lang="zh-CN" altLang="en-US" sz="2800" dirty="0"/>
              <a:t>行路，将到</a:t>
            </a:r>
            <a:r>
              <a:rPr lang="zh-CN" altLang="en-US" sz="2800" u="sng" dirty="0"/>
              <a:t>大马士革</a:t>
            </a:r>
            <a:r>
              <a:rPr lang="zh-CN" altLang="en-US" sz="2800" dirty="0"/>
              <a:t>，忽然从天上发光，四面照着他。 </a:t>
            </a:r>
            <a:r>
              <a:rPr lang="en-US" altLang="zh-CN" sz="2800" b="1" baseline="30000" dirty="0"/>
              <a:t>4 </a:t>
            </a:r>
            <a:r>
              <a:rPr lang="zh-CN" altLang="en-US" sz="2800" dirty="0"/>
              <a:t>他就仆倒在地，听见有声音对他说：“</a:t>
            </a:r>
            <a:r>
              <a:rPr lang="zh-CN" altLang="en-US" sz="2800" u="sng" dirty="0"/>
              <a:t>扫罗</a:t>
            </a:r>
            <a:r>
              <a:rPr lang="zh-CN" altLang="en-US" sz="2800" dirty="0"/>
              <a:t>，</a:t>
            </a:r>
            <a:r>
              <a:rPr lang="zh-CN" altLang="en-US" sz="2800" u="sng" dirty="0"/>
              <a:t>扫罗</a:t>
            </a:r>
            <a:r>
              <a:rPr lang="zh-CN" altLang="en-US" sz="2800" dirty="0"/>
              <a:t>，你为什么逼迫我？” </a:t>
            </a:r>
            <a:r>
              <a:rPr lang="en-US" altLang="zh-CN" sz="2800" b="1" baseline="30000" dirty="0"/>
              <a:t>5 </a:t>
            </a:r>
            <a:r>
              <a:rPr lang="zh-CN" altLang="en-US" sz="2800" dirty="0"/>
              <a:t>他说：“主啊，你是谁？”</a:t>
            </a:r>
            <a:r>
              <a:rPr lang="zh-CN" altLang="en-US" sz="3600" dirty="0">
                <a:solidFill>
                  <a:srgbClr val="00B0F0"/>
                </a:solidFill>
              </a:rPr>
              <a:t>主说：“我就是你所逼迫的耶稣。 </a:t>
            </a:r>
            <a:r>
              <a:rPr lang="en-US" altLang="zh-CN" sz="3600" b="1" baseline="30000" dirty="0">
                <a:solidFill>
                  <a:srgbClr val="00B0F0"/>
                </a:solidFill>
              </a:rPr>
              <a:t>6 </a:t>
            </a:r>
            <a:r>
              <a:rPr lang="zh-CN" altLang="en-US" sz="3600" dirty="0">
                <a:solidFill>
                  <a:srgbClr val="00B0F0"/>
                </a:solidFill>
              </a:rPr>
              <a:t>起来！进城去，你所当做的事，必有人告诉你。”</a:t>
            </a:r>
            <a:r>
              <a:rPr lang="zh-CN" altLang="en-US" sz="3600" dirty="0">
                <a:solidFill>
                  <a:srgbClr val="FF0000"/>
                </a:solidFill>
              </a:rPr>
              <a:t> </a:t>
            </a:r>
            <a:r>
              <a:rPr lang="en-US" altLang="zh-CN" sz="2800" b="1" baseline="30000" dirty="0"/>
              <a:t>7 </a:t>
            </a:r>
            <a:r>
              <a:rPr lang="zh-CN" altLang="en-US" sz="2800" dirty="0"/>
              <a:t>同行的人站在那里，说不出话来，听见声音，却看不见人。 </a:t>
            </a:r>
            <a:r>
              <a:rPr lang="en-US" altLang="zh-CN" sz="2800" b="1" baseline="30000" dirty="0"/>
              <a:t>8 </a:t>
            </a:r>
            <a:r>
              <a:rPr lang="zh-CN" altLang="en-US" sz="2800" u="sng" dirty="0"/>
              <a:t>扫罗</a:t>
            </a:r>
            <a:r>
              <a:rPr lang="zh-CN" altLang="en-US" sz="2800" dirty="0"/>
              <a:t>从地上起来，睁开眼睛，竟不能看见什么。有人拉他的手，领他进了</a:t>
            </a:r>
            <a:r>
              <a:rPr lang="zh-CN" altLang="en-US" sz="2800" u="sng" dirty="0"/>
              <a:t>大马士革</a:t>
            </a:r>
            <a:r>
              <a:rPr lang="zh-CN" altLang="en-US" sz="2800" dirty="0"/>
              <a:t>。 </a:t>
            </a:r>
            <a:r>
              <a:rPr lang="en-US" altLang="zh-CN" sz="2800" b="1" baseline="30000" dirty="0"/>
              <a:t>9 </a:t>
            </a:r>
            <a:r>
              <a:rPr lang="zh-CN" altLang="en-US" sz="2800" dirty="0"/>
              <a:t>三日不能看见，也不吃也不喝。</a:t>
            </a:r>
            <a:endParaRPr lang="en-US" sz="2800" dirty="0">
              <a:solidFill>
                <a:srgbClr val="00B050"/>
              </a:solidFill>
            </a:endParaRPr>
          </a:p>
        </p:txBody>
      </p:sp>
    </p:spTree>
    <p:extLst>
      <p:ext uri="{BB962C8B-B14F-4D97-AF65-F5344CB8AC3E}">
        <p14:creationId xmlns:p14="http://schemas.microsoft.com/office/powerpoint/2010/main" val="137901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二</a:t>
            </a:r>
            <a:r>
              <a:rPr lang="zh-CN" altLang="en-US" dirty="0">
                <a:solidFill>
                  <a:srgbClr val="00B0F0"/>
                </a:solidFill>
              </a:rPr>
              <a:t>、保罗如何信主</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755422"/>
          </a:xfrm>
          <a:prstGeom prst="rect">
            <a:avLst/>
          </a:prstGeom>
          <a:noFill/>
        </p:spPr>
        <p:txBody>
          <a:bodyPr wrap="square" rtlCol="0">
            <a:spAutoFit/>
          </a:bodyPr>
          <a:lstStyle/>
          <a:p>
            <a:r>
              <a:rPr lang="zh-CN" altLang="en-US" sz="2800" dirty="0" smtClean="0">
                <a:solidFill>
                  <a:srgbClr val="FF0000"/>
                </a:solidFill>
              </a:rPr>
              <a:t>使</a:t>
            </a:r>
            <a:r>
              <a:rPr lang="zh-CN" altLang="en-US" sz="2800" dirty="0">
                <a:solidFill>
                  <a:srgbClr val="FF0000"/>
                </a:solidFill>
              </a:rPr>
              <a:t>徒行传 </a:t>
            </a:r>
            <a:r>
              <a:rPr lang="en-US" altLang="zh-CN" sz="2800" dirty="0" smtClean="0">
                <a:solidFill>
                  <a:srgbClr val="FF0000"/>
                </a:solidFill>
              </a:rPr>
              <a:t> </a:t>
            </a:r>
            <a:r>
              <a:rPr lang="en-US" altLang="zh-CN" sz="2800" b="1" dirty="0" smtClean="0"/>
              <a:t>9</a:t>
            </a:r>
            <a:r>
              <a:rPr lang="zh-CN" altLang="en-US" sz="2800" b="1" dirty="0" smtClean="0"/>
              <a:t>：</a:t>
            </a:r>
            <a:r>
              <a:rPr lang="en-US" altLang="zh-CN" sz="2800" b="1" dirty="0"/>
              <a:t> </a:t>
            </a:r>
            <a:r>
              <a:rPr lang="en-US" altLang="zh-CN" sz="2800" b="1" baseline="30000" dirty="0"/>
              <a:t>10 </a:t>
            </a:r>
            <a:r>
              <a:rPr lang="zh-CN" altLang="en-US" sz="2800" dirty="0"/>
              <a:t>当下，在</a:t>
            </a:r>
            <a:r>
              <a:rPr lang="zh-CN" altLang="en-US" sz="2800" u="sng" dirty="0"/>
              <a:t>大马士革</a:t>
            </a:r>
            <a:r>
              <a:rPr lang="zh-CN" altLang="en-US" sz="2800" dirty="0"/>
              <a:t>有一个门徒，名叫</a:t>
            </a:r>
            <a:r>
              <a:rPr lang="zh-CN" altLang="en-US" sz="2800" u="sng" dirty="0"/>
              <a:t>亚拿尼亚</a:t>
            </a:r>
            <a:r>
              <a:rPr lang="zh-CN" altLang="en-US" sz="2800" dirty="0"/>
              <a:t>。主在异象中对他说：“</a:t>
            </a:r>
            <a:r>
              <a:rPr lang="zh-CN" altLang="en-US" sz="2800" u="sng" dirty="0"/>
              <a:t>亚拿尼亚</a:t>
            </a:r>
            <a:r>
              <a:rPr lang="zh-CN" altLang="en-US" sz="2800" dirty="0"/>
              <a:t>！”他说：“主，我在这里。” </a:t>
            </a:r>
            <a:r>
              <a:rPr lang="en-US" altLang="zh-CN" sz="2800" b="1" baseline="30000" dirty="0"/>
              <a:t>11 </a:t>
            </a:r>
            <a:r>
              <a:rPr lang="zh-CN" altLang="en-US" sz="2800" dirty="0"/>
              <a:t>主对他说：“起来！往直街去，在</a:t>
            </a:r>
            <a:r>
              <a:rPr lang="zh-CN" altLang="en-US" sz="2800" u="sng" dirty="0"/>
              <a:t>犹大</a:t>
            </a:r>
            <a:r>
              <a:rPr lang="zh-CN" altLang="en-US" sz="2800" dirty="0"/>
              <a:t>的家里访问一个</a:t>
            </a:r>
            <a:r>
              <a:rPr lang="zh-CN" altLang="en-US" sz="2800" u="sng" dirty="0"/>
              <a:t>大数</a:t>
            </a:r>
            <a:r>
              <a:rPr lang="zh-CN" altLang="en-US" sz="2800" dirty="0"/>
              <a:t>人，名叫</a:t>
            </a:r>
            <a:r>
              <a:rPr lang="zh-CN" altLang="en-US" sz="2800" u="sng" dirty="0"/>
              <a:t>扫罗</a:t>
            </a:r>
            <a:r>
              <a:rPr lang="zh-CN" altLang="en-US" sz="2800" dirty="0"/>
              <a:t>。他正祷告， </a:t>
            </a:r>
            <a:r>
              <a:rPr lang="en-US" altLang="zh-CN" sz="2800" b="1" baseline="30000" dirty="0"/>
              <a:t>12 </a:t>
            </a:r>
            <a:r>
              <a:rPr lang="zh-CN" altLang="en-US" sz="2800" dirty="0"/>
              <a:t>又看见了一个人，名叫</a:t>
            </a:r>
            <a:r>
              <a:rPr lang="zh-CN" altLang="en-US" sz="2800" u="sng" dirty="0"/>
              <a:t>亚拿尼亚</a:t>
            </a:r>
            <a:r>
              <a:rPr lang="zh-CN" altLang="en-US" sz="2800" dirty="0"/>
              <a:t>，进来按手在他身上，叫他能看见。” </a:t>
            </a:r>
            <a:r>
              <a:rPr lang="en-US" altLang="zh-CN" sz="2800" b="1" baseline="30000" dirty="0"/>
              <a:t>13 </a:t>
            </a:r>
            <a:r>
              <a:rPr lang="zh-CN" altLang="en-US" sz="2800" u="sng" dirty="0"/>
              <a:t>亚拿尼亚</a:t>
            </a:r>
            <a:r>
              <a:rPr lang="zh-CN" altLang="en-US" sz="2800" dirty="0"/>
              <a:t>回答说：“主啊，我听见许多人说这人怎样在</a:t>
            </a:r>
            <a:r>
              <a:rPr lang="zh-CN" altLang="en-US" sz="2800" u="sng" dirty="0"/>
              <a:t>耶路撒冷</a:t>
            </a:r>
            <a:r>
              <a:rPr lang="zh-CN" altLang="en-US" sz="2800" dirty="0"/>
              <a:t>多多苦害你的圣徒， </a:t>
            </a:r>
            <a:r>
              <a:rPr lang="en-US" altLang="zh-CN" sz="2800" b="1" baseline="30000" dirty="0"/>
              <a:t>14 </a:t>
            </a:r>
            <a:r>
              <a:rPr lang="zh-CN" altLang="en-US" sz="2800" dirty="0"/>
              <a:t>并且他在这里有从祭司长得来的权柄，捆绑一切求告你名的人。” </a:t>
            </a:r>
            <a:r>
              <a:rPr lang="en-US" altLang="zh-CN" sz="2800" b="1" baseline="30000" dirty="0"/>
              <a:t>15 </a:t>
            </a:r>
            <a:r>
              <a:rPr lang="zh-CN" altLang="en-US" sz="3600" dirty="0">
                <a:solidFill>
                  <a:srgbClr val="00B0F0"/>
                </a:solidFill>
              </a:rPr>
              <a:t>主对</a:t>
            </a:r>
            <a:r>
              <a:rPr lang="zh-CN" altLang="en-US" sz="3600" u="sng" dirty="0">
                <a:solidFill>
                  <a:srgbClr val="00B0F0"/>
                </a:solidFill>
              </a:rPr>
              <a:t>亚拿尼亚</a:t>
            </a:r>
            <a:r>
              <a:rPr lang="zh-CN" altLang="en-US" sz="3600" dirty="0">
                <a:solidFill>
                  <a:srgbClr val="00B0F0"/>
                </a:solidFill>
              </a:rPr>
              <a:t>说：“你只管去！他是我所拣选的器皿，要在</a:t>
            </a:r>
            <a:r>
              <a:rPr lang="zh-CN" altLang="en-US" sz="3600" dirty="0">
                <a:solidFill>
                  <a:srgbClr val="FF0000"/>
                </a:solidFill>
              </a:rPr>
              <a:t>外邦人和君王并</a:t>
            </a:r>
            <a:r>
              <a:rPr lang="zh-CN" altLang="en-US" sz="3600" u="sng" dirty="0">
                <a:solidFill>
                  <a:srgbClr val="FF0000"/>
                </a:solidFill>
              </a:rPr>
              <a:t>以色列</a:t>
            </a:r>
            <a:r>
              <a:rPr lang="zh-CN" altLang="en-US" sz="3600" dirty="0">
                <a:solidFill>
                  <a:srgbClr val="FF0000"/>
                </a:solidFill>
              </a:rPr>
              <a:t>人面前</a:t>
            </a:r>
            <a:r>
              <a:rPr lang="zh-CN" altLang="en-US" sz="3600" dirty="0">
                <a:solidFill>
                  <a:srgbClr val="00B0F0"/>
                </a:solidFill>
              </a:rPr>
              <a:t>宣扬我的名。 </a:t>
            </a:r>
            <a:r>
              <a:rPr lang="en-US" altLang="zh-CN" sz="3600" b="1" baseline="30000" dirty="0">
                <a:solidFill>
                  <a:srgbClr val="00B0F0"/>
                </a:solidFill>
              </a:rPr>
              <a:t>16 </a:t>
            </a:r>
            <a:r>
              <a:rPr lang="zh-CN" altLang="en-US" sz="3600" dirty="0">
                <a:solidFill>
                  <a:srgbClr val="00B0F0"/>
                </a:solidFill>
              </a:rPr>
              <a:t>我也要指示他，为我的名必须受许多的苦难。”</a:t>
            </a:r>
            <a:endParaRPr lang="en-US" sz="3600" dirty="0">
              <a:solidFill>
                <a:srgbClr val="00B0F0"/>
              </a:solidFill>
            </a:endParaRPr>
          </a:p>
        </p:txBody>
      </p:sp>
    </p:spTree>
    <p:extLst>
      <p:ext uri="{BB962C8B-B14F-4D97-AF65-F5344CB8AC3E}">
        <p14:creationId xmlns:p14="http://schemas.microsoft.com/office/powerpoint/2010/main" val="730037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二</a:t>
            </a:r>
            <a:r>
              <a:rPr lang="zh-CN" altLang="en-US" dirty="0">
                <a:solidFill>
                  <a:srgbClr val="00B0F0"/>
                </a:solidFill>
              </a:rPr>
              <a:t>、保罗如何信主</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4585871"/>
          </a:xfrm>
          <a:prstGeom prst="rect">
            <a:avLst/>
          </a:prstGeom>
          <a:noFill/>
        </p:spPr>
        <p:txBody>
          <a:bodyPr wrap="square" rtlCol="0">
            <a:spAutoFit/>
          </a:bodyPr>
          <a:lstStyle/>
          <a:p>
            <a:r>
              <a:rPr lang="zh-CN" altLang="en-US" sz="2800" dirty="0" smtClean="0">
                <a:solidFill>
                  <a:srgbClr val="FF0000"/>
                </a:solidFill>
              </a:rPr>
              <a:t>使</a:t>
            </a:r>
            <a:r>
              <a:rPr lang="zh-CN" altLang="en-US" sz="2800" dirty="0">
                <a:solidFill>
                  <a:srgbClr val="FF0000"/>
                </a:solidFill>
              </a:rPr>
              <a:t>徒行传 </a:t>
            </a:r>
            <a:r>
              <a:rPr lang="en-US" altLang="zh-CN" sz="2800" dirty="0" smtClean="0">
                <a:solidFill>
                  <a:srgbClr val="FF0000"/>
                </a:solidFill>
              </a:rPr>
              <a:t> </a:t>
            </a:r>
            <a:r>
              <a:rPr lang="en-US" altLang="zh-CN" sz="2800" b="1" dirty="0" smtClean="0"/>
              <a:t>9</a:t>
            </a:r>
            <a:r>
              <a:rPr lang="zh-CN" altLang="en-US" sz="2800" b="1" dirty="0" smtClean="0"/>
              <a:t>：</a:t>
            </a:r>
            <a:r>
              <a:rPr lang="en-US" altLang="zh-CN" sz="2800" b="1" dirty="0"/>
              <a:t> </a:t>
            </a:r>
            <a:r>
              <a:rPr lang="en-US" altLang="zh-CN" sz="2800" b="1" baseline="30000" dirty="0"/>
              <a:t>17 </a:t>
            </a:r>
            <a:r>
              <a:rPr lang="zh-CN" altLang="en-US" sz="2800" u="sng" dirty="0"/>
              <a:t>亚拿尼亚</a:t>
            </a:r>
            <a:r>
              <a:rPr lang="zh-CN" altLang="en-US" sz="2800" dirty="0"/>
              <a:t>就去了，进入那家，把手按在</a:t>
            </a:r>
            <a:r>
              <a:rPr lang="zh-CN" altLang="en-US" sz="2800" u="sng" dirty="0"/>
              <a:t>扫罗</a:t>
            </a:r>
            <a:r>
              <a:rPr lang="zh-CN" altLang="en-US" sz="2800" dirty="0"/>
              <a:t>身上，说：</a:t>
            </a:r>
            <a:r>
              <a:rPr lang="zh-CN" altLang="en-US" sz="3200" dirty="0">
                <a:solidFill>
                  <a:srgbClr val="00B0F0"/>
                </a:solidFill>
              </a:rPr>
              <a:t>“兄弟</a:t>
            </a:r>
            <a:r>
              <a:rPr lang="zh-CN" altLang="en-US" sz="3200" u="sng" dirty="0">
                <a:solidFill>
                  <a:srgbClr val="00B0F0"/>
                </a:solidFill>
              </a:rPr>
              <a:t>扫罗</a:t>
            </a:r>
            <a:r>
              <a:rPr lang="zh-CN" altLang="en-US" sz="3200" dirty="0">
                <a:solidFill>
                  <a:srgbClr val="00B0F0"/>
                </a:solidFill>
              </a:rPr>
              <a:t>，在你来的路上向你显现的主，就是耶稣，打发我来叫你能看见，又被圣灵充满。”</a:t>
            </a:r>
            <a:r>
              <a:rPr lang="zh-CN" altLang="en-US" sz="2800" dirty="0"/>
              <a:t> </a:t>
            </a:r>
            <a:r>
              <a:rPr lang="en-US" altLang="zh-CN" sz="2800" b="1" baseline="30000" dirty="0"/>
              <a:t>18 </a:t>
            </a:r>
            <a:r>
              <a:rPr lang="zh-CN" altLang="en-US" sz="2800" u="sng" dirty="0"/>
              <a:t>扫罗</a:t>
            </a:r>
            <a:r>
              <a:rPr lang="zh-CN" altLang="en-US" sz="2800" dirty="0"/>
              <a:t>的眼睛上好像有鳞立刻掉下来，他就能看见。于是起来受了洗， </a:t>
            </a:r>
            <a:r>
              <a:rPr lang="en-US" altLang="zh-CN" sz="2800" b="1" baseline="30000" dirty="0"/>
              <a:t>19 </a:t>
            </a:r>
            <a:r>
              <a:rPr lang="zh-CN" altLang="en-US" sz="2800" dirty="0"/>
              <a:t>吃过饭就健壮了。</a:t>
            </a:r>
          </a:p>
          <a:p>
            <a:r>
              <a:rPr lang="zh-CN" altLang="en-US" sz="2800" u="sng" dirty="0" smtClean="0"/>
              <a:t>扫</a:t>
            </a:r>
            <a:r>
              <a:rPr lang="zh-CN" altLang="en-US" sz="2800" u="sng" dirty="0"/>
              <a:t>罗</a:t>
            </a:r>
            <a:r>
              <a:rPr lang="zh-CN" altLang="en-US" sz="2800" dirty="0"/>
              <a:t>和</a:t>
            </a:r>
            <a:r>
              <a:rPr lang="zh-CN" altLang="en-US" sz="2800" u="sng" dirty="0"/>
              <a:t>大马士革</a:t>
            </a:r>
            <a:r>
              <a:rPr lang="zh-CN" altLang="en-US" sz="2800" dirty="0"/>
              <a:t>的门徒同住了些日子， </a:t>
            </a:r>
            <a:r>
              <a:rPr lang="en-US" altLang="zh-CN" sz="2800" b="1" baseline="30000" dirty="0"/>
              <a:t>20 </a:t>
            </a:r>
            <a:r>
              <a:rPr lang="zh-CN" altLang="en-US" sz="2800" dirty="0"/>
              <a:t>就在各会堂里宣传耶稣，说他是神的儿子。 </a:t>
            </a:r>
            <a:r>
              <a:rPr lang="en-US" altLang="zh-CN" sz="2800" b="1" baseline="30000" dirty="0"/>
              <a:t>21 </a:t>
            </a:r>
            <a:r>
              <a:rPr lang="zh-CN" altLang="en-US" sz="2800" dirty="0">
                <a:solidFill>
                  <a:srgbClr val="FF0000"/>
                </a:solidFill>
              </a:rPr>
              <a:t>凡听见的人都惊奇，说：“在</a:t>
            </a:r>
            <a:r>
              <a:rPr lang="zh-CN" altLang="en-US" sz="2800" u="sng" dirty="0">
                <a:solidFill>
                  <a:srgbClr val="FF0000"/>
                </a:solidFill>
              </a:rPr>
              <a:t>耶路撒冷</a:t>
            </a:r>
            <a:r>
              <a:rPr lang="zh-CN" altLang="en-US" sz="2800" dirty="0">
                <a:solidFill>
                  <a:srgbClr val="FF0000"/>
                </a:solidFill>
              </a:rPr>
              <a:t>残害求告这名的，不是这人吗？并且他到这里来，特要捆绑他们，带到祭司长那里！</a:t>
            </a:r>
            <a:r>
              <a:rPr lang="zh-CN" altLang="en-US" sz="2800" dirty="0"/>
              <a:t>” </a:t>
            </a:r>
            <a:r>
              <a:rPr lang="en-US" altLang="zh-CN" sz="2800" b="1" baseline="30000" dirty="0"/>
              <a:t>22 </a:t>
            </a:r>
            <a:r>
              <a:rPr lang="zh-CN" altLang="en-US" sz="2800" dirty="0"/>
              <a:t>但</a:t>
            </a:r>
            <a:r>
              <a:rPr lang="zh-CN" altLang="en-US" sz="2800" u="sng" dirty="0"/>
              <a:t>扫罗</a:t>
            </a:r>
            <a:r>
              <a:rPr lang="zh-CN" altLang="en-US" sz="2800" dirty="0"/>
              <a:t>越发有能力，驳倒住</a:t>
            </a:r>
            <a:r>
              <a:rPr lang="zh-CN" altLang="en-US" sz="2800" u="sng" dirty="0"/>
              <a:t>大马士革</a:t>
            </a:r>
            <a:r>
              <a:rPr lang="zh-CN" altLang="en-US" sz="2800" dirty="0"/>
              <a:t>的</a:t>
            </a:r>
            <a:r>
              <a:rPr lang="zh-CN" altLang="en-US" sz="2800" u="sng" dirty="0"/>
              <a:t>犹太</a:t>
            </a:r>
            <a:r>
              <a:rPr lang="zh-CN" altLang="en-US" sz="2800" dirty="0"/>
              <a:t>人，证明耶稣是基督。</a:t>
            </a:r>
          </a:p>
        </p:txBody>
      </p:sp>
    </p:spTree>
    <p:extLst>
      <p:ext uri="{BB962C8B-B14F-4D97-AF65-F5344CB8AC3E}">
        <p14:creationId xmlns:p14="http://schemas.microsoft.com/office/powerpoint/2010/main" val="1648289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20"/>
            <a:ext cx="9144000" cy="1143000"/>
          </a:xfrm>
          <a:solidFill>
            <a:schemeClr val="accent3">
              <a:lumMod val="20000"/>
              <a:lumOff val="80000"/>
            </a:schemeClr>
          </a:solidFill>
        </p:spPr>
        <p:txBody>
          <a:bodyPr>
            <a:normAutofit/>
          </a:bodyPr>
          <a:lstStyle/>
          <a:p>
            <a:pPr marL="0" marR="0">
              <a:lnSpc>
                <a:spcPct val="107000"/>
              </a:lnSpc>
              <a:spcBef>
                <a:spcPts val="200"/>
              </a:spcBef>
              <a:spcAft>
                <a:spcPts val="0"/>
              </a:spcAft>
            </a:pPr>
            <a:r>
              <a:rPr lang="zh-CN" altLang="en-US" sz="3600" dirty="0">
                <a:solidFill>
                  <a:srgbClr val="00B0F0"/>
                </a:solidFill>
                <a:effectLst/>
                <a:latin typeface="Adobe Kaiti Std R" panose="02020400000000000000" pitchFamily="18" charset="-128"/>
                <a:ea typeface="Adobe Kaiti Std R" panose="02020400000000000000" pitchFamily="18" charset="-128"/>
                <a:cs typeface="MS Mincho" panose="02020609040205080304" pitchFamily="49" charset="-128"/>
              </a:rPr>
              <a:t>思考问题</a:t>
            </a:r>
            <a:endParaRPr lang="en-US" sz="3200" b="1" dirty="0">
              <a:solidFill>
                <a:srgbClr val="00B0F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291436404"/>
              </p:ext>
            </p:extLst>
          </p:nvPr>
        </p:nvGraphicFramePr>
        <p:xfrm>
          <a:off x="91439" y="1159720"/>
          <a:ext cx="9117215" cy="5698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626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rPr>
              <a:t>扫罗为什么要逼迫基督徒呢？</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016758"/>
          </a:xfrm>
          <a:prstGeom prst="rect">
            <a:avLst/>
          </a:prstGeom>
          <a:noFill/>
        </p:spPr>
        <p:txBody>
          <a:bodyPr wrap="square" rtlCol="0">
            <a:spAutoFit/>
          </a:bodyPr>
          <a:lstStyle/>
          <a:p>
            <a:r>
              <a:rPr lang="zh-CN" altLang="en-US" sz="3200" dirty="0" smtClean="0"/>
              <a:t>犹</a:t>
            </a:r>
            <a:r>
              <a:rPr lang="zh-CN" altLang="en-US" sz="3200" dirty="0"/>
              <a:t>太人对弥赛亚有个期盼，希望他带领他们脱离外邦人的统治，</a:t>
            </a:r>
            <a:r>
              <a:rPr lang="zh-CN" altLang="en-US" sz="3200" dirty="0">
                <a:solidFill>
                  <a:srgbClr val="FF0000"/>
                </a:solidFill>
              </a:rPr>
              <a:t>建立自己的国家</a:t>
            </a:r>
            <a:r>
              <a:rPr lang="zh-CN" altLang="en-US" sz="3200" dirty="0"/>
              <a:t>。耶稣自己宣称是弥赛亚，但是犹太的长官把他钉在十字架上，</a:t>
            </a:r>
            <a:r>
              <a:rPr lang="zh-CN" altLang="en-US" sz="3200" dirty="0">
                <a:solidFill>
                  <a:srgbClr val="FF0000"/>
                </a:solidFill>
              </a:rPr>
              <a:t>基督徒却又宣扬说，耶稣已经复活，上帝已经立他为主为基督</a:t>
            </a:r>
            <a:r>
              <a:rPr lang="en-US" sz="3200" dirty="0">
                <a:solidFill>
                  <a:srgbClr val="FF0000"/>
                </a:solidFill>
              </a:rPr>
              <a:t>(</a:t>
            </a:r>
            <a:r>
              <a:rPr lang="zh-CN" altLang="en-US" sz="3200" dirty="0">
                <a:solidFill>
                  <a:srgbClr val="FF0000"/>
                </a:solidFill>
              </a:rPr>
              <a:t>弥赛亚</a:t>
            </a:r>
            <a:r>
              <a:rPr lang="en-US" sz="3200" dirty="0">
                <a:solidFill>
                  <a:srgbClr val="FF0000"/>
                </a:solidFill>
              </a:rPr>
              <a:t>)</a:t>
            </a:r>
            <a:r>
              <a:rPr lang="en-US" sz="3200" dirty="0"/>
              <a:t>(</a:t>
            </a:r>
            <a:r>
              <a:rPr lang="zh-CN" altLang="en-US" sz="3200" dirty="0"/>
              <a:t>徒</a:t>
            </a:r>
            <a:r>
              <a:rPr lang="en-US" sz="3200" dirty="0"/>
              <a:t>2:36)</a:t>
            </a:r>
            <a:r>
              <a:rPr lang="zh-CN" altLang="en-US" sz="3200" dirty="0"/>
              <a:t>。在犹太人看来，这简直是异端，不能忍受</a:t>
            </a:r>
            <a:r>
              <a:rPr lang="en-US" sz="3200" dirty="0"/>
              <a:t>(</a:t>
            </a:r>
            <a:r>
              <a:rPr lang="zh-CN" altLang="en-US" sz="3200" dirty="0"/>
              <a:t>徒</a:t>
            </a:r>
            <a:r>
              <a:rPr lang="en-US" sz="3200" dirty="0"/>
              <a:t>24:14)</a:t>
            </a:r>
            <a:r>
              <a:rPr lang="zh-CN" altLang="en-US" sz="3200" dirty="0"/>
              <a:t>。扫罗既然信奉犹太教，遵守祖宗的遗传，出于热心，他逼迫教会</a:t>
            </a:r>
            <a:r>
              <a:rPr lang="en-US" sz="3200" dirty="0"/>
              <a:t>(</a:t>
            </a:r>
            <a:r>
              <a:rPr lang="zh-CN" altLang="en-US" sz="3200" dirty="0"/>
              <a:t>腓</a:t>
            </a:r>
            <a:r>
              <a:rPr lang="en-US" sz="3200" dirty="0"/>
              <a:t>3:6)</a:t>
            </a:r>
            <a:r>
              <a:rPr lang="zh-CN" altLang="en-US" sz="3200" dirty="0"/>
              <a:t>。他以为多方攻击</a:t>
            </a:r>
            <a:r>
              <a:rPr lang="zh-CN" altLang="en-US" sz="3200" dirty="0">
                <a:solidFill>
                  <a:srgbClr val="FF0000"/>
                </a:solidFill>
              </a:rPr>
              <a:t>拿撒勒人耶稣</a:t>
            </a:r>
            <a:r>
              <a:rPr lang="zh-CN" altLang="en-US" sz="3200" dirty="0"/>
              <a:t>的名是应该的，这样做，就是在事奉上帝，所以就无所不用其极地逼迫基督徒</a:t>
            </a:r>
            <a:r>
              <a:rPr lang="en-US" sz="3200" dirty="0"/>
              <a:t>(</a:t>
            </a:r>
            <a:r>
              <a:rPr lang="zh-CN" altLang="en-US" sz="3200" dirty="0"/>
              <a:t>徒</a:t>
            </a:r>
            <a:r>
              <a:rPr lang="en-US" sz="3200" dirty="0"/>
              <a:t>26:9-11)</a:t>
            </a:r>
            <a:r>
              <a:rPr lang="zh-CN" altLang="en-US" sz="3200" dirty="0"/>
              <a:t>。</a:t>
            </a:r>
            <a:endParaRPr lang="en-US" sz="3200" dirty="0"/>
          </a:p>
        </p:txBody>
      </p:sp>
    </p:spTree>
    <p:extLst>
      <p:ext uri="{BB962C8B-B14F-4D97-AF65-F5344CB8AC3E}">
        <p14:creationId xmlns:p14="http://schemas.microsoft.com/office/powerpoint/2010/main" val="43470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a:solidFill>
                  <a:srgbClr val="00B0F0"/>
                </a:solidFill>
              </a:rPr>
              <a:t>三</a:t>
            </a:r>
            <a:r>
              <a:rPr lang="zh-CN" altLang="en-US" dirty="0" smtClean="0">
                <a:solidFill>
                  <a:srgbClr val="00B0F0"/>
                </a:solidFill>
              </a:rPr>
              <a:t>次记载大</a:t>
            </a:r>
            <a:r>
              <a:rPr lang="zh-CN" altLang="en-US" dirty="0">
                <a:solidFill>
                  <a:srgbClr val="00B0F0"/>
                </a:solidFill>
              </a:rPr>
              <a:t>马士革的路</a:t>
            </a:r>
            <a:r>
              <a:rPr lang="zh-CN" altLang="en-US" dirty="0" smtClean="0">
                <a:solidFill>
                  <a:srgbClr val="00B0F0"/>
                </a:solidFill>
              </a:rPr>
              <a:t>上</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909310"/>
          </a:xfrm>
          <a:prstGeom prst="rect">
            <a:avLst/>
          </a:prstGeom>
          <a:noFill/>
        </p:spPr>
        <p:txBody>
          <a:bodyPr wrap="square" rtlCol="0">
            <a:spAutoFit/>
          </a:bodyPr>
          <a:lstStyle/>
          <a:p>
            <a:r>
              <a:rPr lang="zh-CN" altLang="en-US" dirty="0"/>
              <a:t>一次是作者以第三人称来描述</a:t>
            </a:r>
            <a:r>
              <a:rPr lang="en-US" dirty="0"/>
              <a:t>(</a:t>
            </a:r>
            <a:r>
              <a:rPr lang="zh-CN" altLang="en-US" dirty="0"/>
              <a:t>徒</a:t>
            </a:r>
            <a:r>
              <a:rPr lang="en-US" dirty="0"/>
              <a:t>9:1-22),</a:t>
            </a:r>
            <a:r>
              <a:rPr lang="zh-CN" altLang="en-US" dirty="0"/>
              <a:t>一次是保罗自己在耶路撒冷的犹太人面前分诉</a:t>
            </a:r>
            <a:r>
              <a:rPr lang="en-US" dirty="0"/>
              <a:t>(</a:t>
            </a:r>
            <a:r>
              <a:rPr lang="zh-CN" altLang="en-US" dirty="0"/>
              <a:t>徒</a:t>
            </a:r>
            <a:r>
              <a:rPr lang="en-US" dirty="0"/>
              <a:t>22:1-21)</a:t>
            </a:r>
            <a:r>
              <a:rPr lang="zh-CN" altLang="en-US" dirty="0"/>
              <a:t>，一次是保罗在巡抚</a:t>
            </a:r>
            <a:r>
              <a:rPr lang="zh-CN" altLang="en-US" dirty="0">
                <a:solidFill>
                  <a:srgbClr val="00B050"/>
                </a:solidFill>
              </a:rPr>
              <a:t>腓斯都</a:t>
            </a:r>
            <a:r>
              <a:rPr lang="zh-CN" altLang="en-US" dirty="0"/>
              <a:t>和</a:t>
            </a:r>
            <a:r>
              <a:rPr lang="zh-CN" altLang="en-US" dirty="0">
                <a:solidFill>
                  <a:srgbClr val="00B050"/>
                </a:solidFill>
              </a:rPr>
              <a:t>亚基帕</a:t>
            </a:r>
            <a:r>
              <a:rPr lang="zh-CN" altLang="en-US" dirty="0"/>
              <a:t>王面前作见证</a:t>
            </a:r>
            <a:r>
              <a:rPr lang="en-US" dirty="0"/>
              <a:t>(</a:t>
            </a:r>
            <a:r>
              <a:rPr lang="zh-CN" altLang="en-US" dirty="0"/>
              <a:t>徒</a:t>
            </a:r>
            <a:r>
              <a:rPr lang="en-US" dirty="0"/>
              <a:t>26:1-29)</a:t>
            </a:r>
            <a:r>
              <a:rPr lang="zh-CN" altLang="en-US" dirty="0" smtClean="0"/>
              <a:t>。</a:t>
            </a:r>
            <a:endParaRPr lang="en-US" altLang="zh-CN" dirty="0" smtClean="0"/>
          </a:p>
          <a:p>
            <a:endParaRPr lang="en-US" altLang="zh-CN" dirty="0" smtClean="0"/>
          </a:p>
          <a:p>
            <a:r>
              <a:rPr lang="zh-CN" altLang="en-US" sz="2400" dirty="0"/>
              <a:t>徒</a:t>
            </a:r>
            <a:r>
              <a:rPr lang="en-US" sz="2400" dirty="0" smtClean="0"/>
              <a:t>22</a:t>
            </a:r>
            <a:r>
              <a:rPr lang="zh-CN" altLang="en-US" sz="2400" dirty="0" smtClean="0"/>
              <a:t>：</a:t>
            </a:r>
            <a:r>
              <a:rPr lang="en-US" altLang="zh-CN" sz="2400" dirty="0" smtClean="0"/>
              <a:t>4</a:t>
            </a:r>
            <a:r>
              <a:rPr lang="en-US" altLang="zh-CN" sz="2400" b="1" baseline="30000" dirty="0"/>
              <a:t> </a:t>
            </a:r>
            <a:r>
              <a:rPr lang="zh-CN" altLang="en-US" sz="2400" dirty="0"/>
              <a:t>我也曾逼迫奉这道的人，直到死地，无论男女都锁拿下监。 </a:t>
            </a:r>
            <a:r>
              <a:rPr lang="en-US" altLang="zh-CN" sz="2400" b="1" baseline="30000" dirty="0"/>
              <a:t>5 </a:t>
            </a:r>
            <a:r>
              <a:rPr lang="zh-CN" altLang="en-US" sz="2400" dirty="0"/>
              <a:t>这是大祭司和众长老都可以给我作见证的。我又领了他们达于弟兄的书信，往</a:t>
            </a:r>
            <a:r>
              <a:rPr lang="zh-CN" altLang="en-US" sz="2400" u="sng" dirty="0"/>
              <a:t>大马士革</a:t>
            </a:r>
            <a:r>
              <a:rPr lang="zh-CN" altLang="en-US" sz="2400" dirty="0"/>
              <a:t>去，要把在那里奉这道的人锁拿，带到</a:t>
            </a:r>
            <a:r>
              <a:rPr lang="zh-CN" altLang="en-US" sz="2400" u="sng" dirty="0"/>
              <a:t>耶路撒冷</a:t>
            </a:r>
            <a:r>
              <a:rPr lang="zh-CN" altLang="en-US" sz="2400" dirty="0"/>
              <a:t>受刑。</a:t>
            </a:r>
            <a:r>
              <a:rPr lang="zh-CN" altLang="en-US" sz="2800" dirty="0">
                <a:solidFill>
                  <a:srgbClr val="FF0000"/>
                </a:solidFill>
              </a:rPr>
              <a:t> </a:t>
            </a:r>
            <a:r>
              <a:rPr lang="en-US" altLang="zh-CN" sz="2800" b="1" baseline="30000" dirty="0">
                <a:solidFill>
                  <a:srgbClr val="FF0000"/>
                </a:solidFill>
              </a:rPr>
              <a:t>6 </a:t>
            </a:r>
            <a:r>
              <a:rPr lang="zh-CN" altLang="en-US" sz="2800" dirty="0">
                <a:solidFill>
                  <a:srgbClr val="FF0000"/>
                </a:solidFill>
              </a:rPr>
              <a:t>我将到</a:t>
            </a:r>
            <a:r>
              <a:rPr lang="zh-CN" altLang="en-US" sz="2800" u="sng" dirty="0">
                <a:solidFill>
                  <a:srgbClr val="FF0000"/>
                </a:solidFill>
              </a:rPr>
              <a:t>大马士革</a:t>
            </a:r>
            <a:r>
              <a:rPr lang="zh-CN" altLang="en-US" sz="2800" dirty="0">
                <a:solidFill>
                  <a:srgbClr val="FF0000"/>
                </a:solidFill>
              </a:rPr>
              <a:t>，正走的时候，约在晌午，忽然从天上发大光，四面照着我。 </a:t>
            </a:r>
            <a:r>
              <a:rPr lang="en-US" altLang="zh-CN" sz="2800" b="1" baseline="30000" dirty="0">
                <a:solidFill>
                  <a:srgbClr val="FF0000"/>
                </a:solidFill>
              </a:rPr>
              <a:t>7 </a:t>
            </a:r>
            <a:r>
              <a:rPr lang="zh-CN" altLang="en-US" sz="2800" dirty="0">
                <a:solidFill>
                  <a:srgbClr val="FF0000"/>
                </a:solidFill>
              </a:rPr>
              <a:t>我就仆倒在地，听见有声音对我说：‘</a:t>
            </a:r>
            <a:r>
              <a:rPr lang="zh-CN" altLang="en-US" sz="2800" u="sng" dirty="0">
                <a:solidFill>
                  <a:srgbClr val="FF0000"/>
                </a:solidFill>
              </a:rPr>
              <a:t>扫罗</a:t>
            </a:r>
            <a:r>
              <a:rPr lang="zh-CN" altLang="en-US" sz="2800" dirty="0">
                <a:solidFill>
                  <a:srgbClr val="FF0000"/>
                </a:solidFill>
              </a:rPr>
              <a:t>，</a:t>
            </a:r>
            <a:r>
              <a:rPr lang="zh-CN" altLang="en-US" sz="2800" u="sng" dirty="0">
                <a:solidFill>
                  <a:srgbClr val="FF0000"/>
                </a:solidFill>
              </a:rPr>
              <a:t>扫罗</a:t>
            </a:r>
            <a:r>
              <a:rPr lang="zh-CN" altLang="en-US" sz="2800" dirty="0">
                <a:solidFill>
                  <a:srgbClr val="FF0000"/>
                </a:solidFill>
              </a:rPr>
              <a:t>，你为什么逼迫我？</a:t>
            </a:r>
            <a:r>
              <a:rPr lang="zh-CN" altLang="en-US" sz="2800" dirty="0" smtClean="0">
                <a:solidFill>
                  <a:srgbClr val="FF0000"/>
                </a:solidFill>
              </a:rPr>
              <a:t>’</a:t>
            </a:r>
            <a:endParaRPr lang="en-US" altLang="zh-CN" sz="2800" dirty="0" smtClean="0">
              <a:solidFill>
                <a:srgbClr val="FF0000"/>
              </a:solidFill>
            </a:endParaRPr>
          </a:p>
          <a:p>
            <a:endParaRPr lang="en-US" sz="2400" dirty="0" smtClean="0"/>
          </a:p>
          <a:p>
            <a:r>
              <a:rPr lang="zh-CN" altLang="en-US" sz="2400" dirty="0"/>
              <a:t>徒</a:t>
            </a:r>
            <a:r>
              <a:rPr lang="en-US" sz="2400" dirty="0" smtClean="0"/>
              <a:t>26</a:t>
            </a:r>
            <a:r>
              <a:rPr lang="zh-CN" altLang="en-US" sz="2400" dirty="0" smtClean="0"/>
              <a:t>： </a:t>
            </a:r>
            <a:r>
              <a:rPr lang="en-US" altLang="zh-CN" sz="2400" dirty="0" smtClean="0"/>
              <a:t>12</a:t>
            </a:r>
            <a:r>
              <a:rPr lang="en-US" altLang="zh-CN" sz="2400" b="1" baseline="30000" dirty="0"/>
              <a:t> </a:t>
            </a:r>
            <a:r>
              <a:rPr lang="zh-CN" altLang="en-US" sz="2400" dirty="0"/>
              <a:t>那时，我领了祭司长的权柄和命令，往</a:t>
            </a:r>
            <a:r>
              <a:rPr lang="zh-CN" altLang="en-US" sz="2400" u="sng" dirty="0"/>
              <a:t>大马士</a:t>
            </a:r>
            <a:r>
              <a:rPr lang="zh-CN" altLang="en-US" sz="2400" u="sng" dirty="0" smtClean="0"/>
              <a:t>革</a:t>
            </a:r>
            <a:r>
              <a:rPr lang="zh-CN" altLang="en-US" sz="2400" dirty="0" smtClean="0"/>
              <a:t>去。</a:t>
            </a:r>
            <a:r>
              <a:rPr lang="zh-CN" altLang="en-US" sz="2400" dirty="0"/>
              <a:t> </a:t>
            </a:r>
            <a:r>
              <a:rPr lang="en-US" altLang="zh-CN" sz="2400" b="1" baseline="30000" dirty="0"/>
              <a:t>13 </a:t>
            </a:r>
            <a:r>
              <a:rPr lang="zh-CN" altLang="en-US" sz="2400" dirty="0"/>
              <a:t>王啊，</a:t>
            </a:r>
            <a:r>
              <a:rPr lang="zh-CN" altLang="en-US" sz="2400" dirty="0">
                <a:solidFill>
                  <a:srgbClr val="FF0000"/>
                </a:solidFill>
              </a:rPr>
              <a:t>我在路上，晌午的时候，看见从天发光，比日头还亮，四面照着我并与我同行的人。 </a:t>
            </a:r>
            <a:r>
              <a:rPr lang="en-US" altLang="zh-CN" sz="2400" b="1" baseline="30000" dirty="0">
                <a:solidFill>
                  <a:srgbClr val="FF0000"/>
                </a:solidFill>
              </a:rPr>
              <a:t>14 </a:t>
            </a:r>
            <a:r>
              <a:rPr lang="zh-CN" altLang="en-US" sz="2400" dirty="0">
                <a:solidFill>
                  <a:srgbClr val="FF0000"/>
                </a:solidFill>
              </a:rPr>
              <a:t>我们都仆倒在地，我就听见有声音用</a:t>
            </a:r>
            <a:r>
              <a:rPr lang="zh-CN" altLang="en-US" sz="2400" u="sng" dirty="0">
                <a:solidFill>
                  <a:srgbClr val="FF0000"/>
                </a:solidFill>
              </a:rPr>
              <a:t>希伯来</a:t>
            </a:r>
            <a:r>
              <a:rPr lang="zh-CN" altLang="en-US" sz="2400" dirty="0">
                <a:solidFill>
                  <a:srgbClr val="FF0000"/>
                </a:solidFill>
              </a:rPr>
              <a:t>话向我说：‘</a:t>
            </a:r>
            <a:r>
              <a:rPr lang="zh-CN" altLang="en-US" sz="2400" u="sng" dirty="0">
                <a:solidFill>
                  <a:srgbClr val="FF0000"/>
                </a:solidFill>
              </a:rPr>
              <a:t>扫罗</a:t>
            </a:r>
            <a:r>
              <a:rPr lang="zh-CN" altLang="en-US" sz="2400" dirty="0">
                <a:solidFill>
                  <a:srgbClr val="FF0000"/>
                </a:solidFill>
              </a:rPr>
              <a:t>，</a:t>
            </a:r>
            <a:r>
              <a:rPr lang="zh-CN" altLang="en-US" sz="2400" u="sng" dirty="0">
                <a:solidFill>
                  <a:srgbClr val="FF0000"/>
                </a:solidFill>
              </a:rPr>
              <a:t>扫罗</a:t>
            </a:r>
            <a:r>
              <a:rPr lang="zh-CN" altLang="en-US" sz="2400" dirty="0">
                <a:solidFill>
                  <a:srgbClr val="FF0000"/>
                </a:solidFill>
              </a:rPr>
              <a:t>，为什么逼迫我？</a:t>
            </a:r>
            <a:r>
              <a:rPr lang="zh-CN" altLang="en-US" sz="2400" dirty="0"/>
              <a:t>你用脚踢刺是难的。’ </a:t>
            </a:r>
            <a:r>
              <a:rPr lang="en-US" altLang="zh-CN" sz="2400" b="1" baseline="30000" dirty="0"/>
              <a:t>15 </a:t>
            </a:r>
            <a:r>
              <a:rPr lang="zh-CN" altLang="en-US" sz="2400" dirty="0"/>
              <a:t>我说</a:t>
            </a:r>
            <a:r>
              <a:rPr lang="zh-CN" altLang="en-US" sz="2400" dirty="0" smtClean="0"/>
              <a:t>：‘主</a:t>
            </a:r>
            <a:r>
              <a:rPr lang="zh-CN" altLang="en-US" sz="2400" dirty="0"/>
              <a:t>啊，你是谁？’主说：‘我就是你所逼迫的耶稣。</a:t>
            </a:r>
            <a:endParaRPr lang="en-US" sz="2400" dirty="0"/>
          </a:p>
        </p:txBody>
      </p:sp>
    </p:spTree>
    <p:extLst>
      <p:ext uri="{BB962C8B-B14F-4D97-AF65-F5344CB8AC3E}">
        <p14:creationId xmlns:p14="http://schemas.microsoft.com/office/powerpoint/2010/main" val="193823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大</a:t>
            </a:r>
            <a:r>
              <a:rPr lang="zh-CN" altLang="en-US" dirty="0">
                <a:solidFill>
                  <a:srgbClr val="00B0F0"/>
                </a:solidFill>
              </a:rPr>
              <a:t>马士</a:t>
            </a:r>
            <a:r>
              <a:rPr lang="zh-CN" altLang="en-US" dirty="0" smtClean="0">
                <a:solidFill>
                  <a:srgbClr val="00B0F0"/>
                </a:solidFill>
              </a:rPr>
              <a:t>革</a:t>
            </a:r>
            <a:r>
              <a:rPr lang="en-US" altLang="zh-CN" dirty="0">
                <a:solidFill>
                  <a:srgbClr val="00B0F0"/>
                </a:solidFill>
              </a:rPr>
              <a:t>(</a:t>
            </a:r>
            <a:r>
              <a:rPr lang="en-US" altLang="zh-CN" dirty="0" smtClean="0">
                <a:solidFill>
                  <a:srgbClr val="00B0F0"/>
                </a:solidFill>
              </a:rPr>
              <a:t>Damascus)</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3443591" cy="5632311"/>
          </a:xfrm>
          <a:prstGeom prst="rect">
            <a:avLst/>
          </a:prstGeom>
          <a:noFill/>
        </p:spPr>
        <p:txBody>
          <a:bodyPr wrap="square" rtlCol="0">
            <a:spAutoFit/>
          </a:bodyPr>
          <a:lstStyle/>
          <a:p>
            <a:r>
              <a:rPr lang="zh-CN" altLang="en-US" sz="2000" dirty="0"/>
              <a:t>司提反殉道以后，基督徒四散，其中一个聚集点就是大马士革。大马士革在古代原为亚兰的首都，公元前</a:t>
            </a:r>
            <a:r>
              <a:rPr lang="en-US" sz="2000" dirty="0"/>
              <a:t>732</a:t>
            </a:r>
            <a:r>
              <a:rPr lang="zh-CN" altLang="en-US" sz="2000" dirty="0"/>
              <a:t>年被亚述帝国所灭之后，一直受到外族统治，计有巴比伦、波斯、马其顿等</a:t>
            </a:r>
            <a:r>
              <a:rPr lang="zh-CN" altLang="en-US" sz="2000" dirty="0" smtClean="0"/>
              <a:t>。</a:t>
            </a:r>
            <a:endParaRPr lang="en-US" altLang="zh-CN" sz="2000" dirty="0" smtClean="0"/>
          </a:p>
          <a:p>
            <a:r>
              <a:rPr lang="zh-CN" altLang="en-US" sz="2000" dirty="0"/>
              <a:t>大马士革离耶路撒冷约</a:t>
            </a:r>
            <a:r>
              <a:rPr lang="en-US" sz="2000" dirty="0"/>
              <a:t>150</a:t>
            </a:r>
            <a:r>
              <a:rPr lang="zh-CN" altLang="en-US" sz="2000" dirty="0"/>
              <a:t>哩，我们知道当时城内有不少犹太人，因为公元</a:t>
            </a:r>
            <a:r>
              <a:rPr lang="en-US" sz="2000" dirty="0"/>
              <a:t>66</a:t>
            </a:r>
            <a:r>
              <a:rPr lang="zh-CN" altLang="en-US" sz="2000" dirty="0"/>
              <a:t>年尼禄大屠杀时，有一万以上的犹太人在此被</a:t>
            </a:r>
            <a:r>
              <a:rPr lang="zh-CN" altLang="en-US" sz="2000" dirty="0" smtClean="0"/>
              <a:t>杀。</a:t>
            </a:r>
            <a:r>
              <a:rPr lang="zh-CN" altLang="en-US" sz="2000" dirty="0"/>
              <a:t>罗马帝国曾经赋予耶路撒冷的大祭司权力，可以从帝国其他地区提解犹太犯人。因此，扫罗到大祭司那里，要求他写公文，到大马士革去抓犹太的基督徒回耶路撒冷受审。</a:t>
            </a:r>
            <a:endParaRPr lang="en-US" sz="2000" dirty="0"/>
          </a:p>
        </p:txBody>
      </p:sp>
      <p:pic>
        <p:nvPicPr>
          <p:cNvPr id="3" name="Picture 2"/>
          <p:cNvPicPr>
            <a:picLocks noChangeAspect="1"/>
          </p:cNvPicPr>
          <p:nvPr/>
        </p:nvPicPr>
        <p:blipFill>
          <a:blip r:embed="rId3"/>
          <a:stretch>
            <a:fillRect/>
          </a:stretch>
        </p:blipFill>
        <p:spPr>
          <a:xfrm>
            <a:off x="3297677" y="1195882"/>
            <a:ext cx="5846323" cy="5632311"/>
          </a:xfrm>
          <a:prstGeom prst="rect">
            <a:avLst/>
          </a:prstGeom>
        </p:spPr>
      </p:pic>
    </p:spTree>
    <p:extLst>
      <p:ext uri="{BB962C8B-B14F-4D97-AF65-F5344CB8AC3E}">
        <p14:creationId xmlns:p14="http://schemas.microsoft.com/office/powerpoint/2010/main" val="398150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大</a:t>
            </a:r>
            <a:r>
              <a:rPr lang="zh-CN" altLang="en-US" dirty="0">
                <a:solidFill>
                  <a:srgbClr val="00B0F0"/>
                </a:solidFill>
              </a:rPr>
              <a:t>马士</a:t>
            </a:r>
            <a:r>
              <a:rPr lang="zh-CN" altLang="en-US" dirty="0" smtClean="0">
                <a:solidFill>
                  <a:srgbClr val="00B0F0"/>
                </a:solidFill>
              </a:rPr>
              <a:t>革</a:t>
            </a:r>
            <a:r>
              <a:rPr lang="en-US" altLang="zh-CN" dirty="0" smtClean="0">
                <a:solidFill>
                  <a:srgbClr val="00B0F0"/>
                </a:solidFill>
              </a:rPr>
              <a:t>(Damascus)</a:t>
            </a:r>
            <a:r>
              <a:rPr lang="zh-CN" altLang="en-US" sz="4000" dirty="0">
                <a:solidFill>
                  <a:srgbClr val="00B0F0"/>
                </a:solidFill>
              </a:rPr>
              <a:t>的路上</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3443591" cy="5016758"/>
          </a:xfrm>
          <a:prstGeom prst="rect">
            <a:avLst/>
          </a:prstGeom>
          <a:noFill/>
        </p:spPr>
        <p:txBody>
          <a:bodyPr wrap="square" rtlCol="0">
            <a:spAutoFit/>
          </a:bodyPr>
          <a:lstStyle/>
          <a:p>
            <a:r>
              <a:rPr lang="zh-CN" altLang="en-US" sz="2000" dirty="0"/>
              <a:t>使徒行传 </a:t>
            </a:r>
            <a:r>
              <a:rPr lang="en-US" altLang="zh-CN" sz="2000" dirty="0"/>
              <a:t>22 </a:t>
            </a:r>
            <a:r>
              <a:rPr lang="zh-CN" altLang="en-US" sz="2000" dirty="0"/>
              <a:t> </a:t>
            </a:r>
            <a:r>
              <a:rPr lang="en-US" altLang="zh-CN" sz="2000" b="1" baseline="30000" dirty="0"/>
              <a:t>6 </a:t>
            </a:r>
            <a:r>
              <a:rPr lang="zh-CN" altLang="en-US" sz="2000" dirty="0"/>
              <a:t>我将到</a:t>
            </a:r>
            <a:r>
              <a:rPr lang="zh-CN" altLang="en-US" sz="2000" u="sng" dirty="0"/>
              <a:t>大马士革</a:t>
            </a:r>
            <a:r>
              <a:rPr lang="zh-CN" altLang="en-US" sz="2000" dirty="0"/>
              <a:t>，正走的时候，约在晌午，忽然从天上发大光，四面照着我。 </a:t>
            </a:r>
            <a:r>
              <a:rPr lang="en-US" altLang="zh-CN" sz="2000" b="1" baseline="30000" dirty="0"/>
              <a:t>7 </a:t>
            </a:r>
            <a:r>
              <a:rPr lang="zh-CN" altLang="en-US" sz="2000" dirty="0"/>
              <a:t>我就仆倒在地，听见有声音对我说：‘</a:t>
            </a:r>
            <a:r>
              <a:rPr lang="zh-CN" altLang="en-US" sz="2000" u="sng" dirty="0"/>
              <a:t>扫罗</a:t>
            </a:r>
            <a:r>
              <a:rPr lang="zh-CN" altLang="en-US" sz="2000" dirty="0"/>
              <a:t>，</a:t>
            </a:r>
            <a:r>
              <a:rPr lang="zh-CN" altLang="en-US" sz="2000" u="sng" dirty="0"/>
              <a:t>扫罗</a:t>
            </a:r>
            <a:r>
              <a:rPr lang="zh-CN" altLang="en-US" sz="2000" dirty="0"/>
              <a:t>，你为什么逼迫我？’</a:t>
            </a:r>
            <a:r>
              <a:rPr lang="zh-CN" altLang="en-US" sz="2000" dirty="0">
                <a:solidFill>
                  <a:srgbClr val="00B0F0"/>
                </a:solidFill>
              </a:rPr>
              <a:t> </a:t>
            </a:r>
            <a:r>
              <a:rPr lang="en-US" altLang="zh-CN" sz="2000" b="1" baseline="30000" dirty="0">
                <a:solidFill>
                  <a:srgbClr val="00B0F0"/>
                </a:solidFill>
              </a:rPr>
              <a:t>8 </a:t>
            </a:r>
            <a:r>
              <a:rPr lang="zh-CN" altLang="en-US" sz="2000" dirty="0">
                <a:solidFill>
                  <a:srgbClr val="00B0F0"/>
                </a:solidFill>
              </a:rPr>
              <a:t>我回答说：‘主啊，你是谁？’他说：‘我就是你所逼迫的</a:t>
            </a:r>
            <a:r>
              <a:rPr lang="zh-CN" altLang="en-US" sz="2000" u="sng" dirty="0">
                <a:solidFill>
                  <a:srgbClr val="00B0F0"/>
                </a:solidFill>
              </a:rPr>
              <a:t>拿撒勒</a:t>
            </a:r>
            <a:r>
              <a:rPr lang="zh-CN" altLang="en-US" sz="2000" dirty="0">
                <a:solidFill>
                  <a:srgbClr val="00B0F0"/>
                </a:solidFill>
              </a:rPr>
              <a:t>人耶稣。’</a:t>
            </a:r>
            <a:r>
              <a:rPr lang="zh-CN" altLang="en-US" sz="2000" dirty="0"/>
              <a:t> </a:t>
            </a:r>
            <a:r>
              <a:rPr lang="en-US" altLang="zh-CN" sz="2000" b="1" baseline="30000" dirty="0"/>
              <a:t>9 </a:t>
            </a:r>
            <a:r>
              <a:rPr lang="zh-CN" altLang="en-US" sz="2000" dirty="0"/>
              <a:t>与我同行的人看见了那光，却没有听明那位对我说话的声音。 </a:t>
            </a:r>
            <a:r>
              <a:rPr lang="en-US" altLang="zh-CN" sz="2000" b="1" baseline="30000" dirty="0">
                <a:solidFill>
                  <a:srgbClr val="FF0000"/>
                </a:solidFill>
              </a:rPr>
              <a:t>10 </a:t>
            </a:r>
            <a:r>
              <a:rPr lang="zh-CN" altLang="en-US" sz="2000" dirty="0">
                <a:solidFill>
                  <a:srgbClr val="FF0000"/>
                </a:solidFill>
              </a:rPr>
              <a:t>我说：‘主啊，我当做什么？’主说：‘起来！进</a:t>
            </a:r>
            <a:r>
              <a:rPr lang="zh-CN" altLang="en-US" sz="2000" u="sng" dirty="0">
                <a:solidFill>
                  <a:srgbClr val="FF0000"/>
                </a:solidFill>
              </a:rPr>
              <a:t>大马士革</a:t>
            </a:r>
            <a:r>
              <a:rPr lang="zh-CN" altLang="en-US" sz="2000" dirty="0">
                <a:solidFill>
                  <a:srgbClr val="FF0000"/>
                </a:solidFill>
              </a:rPr>
              <a:t>去，在那里要将所派你做的一切事告诉你。’ </a:t>
            </a:r>
            <a:endParaRPr lang="en-US" sz="2000"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459" y="1195883"/>
            <a:ext cx="5515583" cy="5515583"/>
          </a:xfrm>
          <a:prstGeom prst="rect">
            <a:avLst/>
          </a:prstGeom>
        </p:spPr>
      </p:pic>
    </p:spTree>
    <p:extLst>
      <p:ext uri="{BB962C8B-B14F-4D97-AF65-F5344CB8AC3E}">
        <p14:creationId xmlns:p14="http://schemas.microsoft.com/office/powerpoint/2010/main" val="969425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rPr>
              <a:t>摩</a:t>
            </a:r>
            <a:r>
              <a:rPr lang="zh-CN" altLang="en-US" sz="4000" dirty="0" smtClean="0">
                <a:solidFill>
                  <a:srgbClr val="00B0F0"/>
                </a:solidFill>
              </a:rPr>
              <a:t>西</a:t>
            </a:r>
            <a:r>
              <a:rPr lang="zh-CN" altLang="en-US" sz="4000" dirty="0">
                <a:solidFill>
                  <a:srgbClr val="00B0F0"/>
                </a:solidFill>
              </a:rPr>
              <a:t>在</a:t>
            </a:r>
            <a:r>
              <a:rPr lang="zh-CN" altLang="en-US" sz="4000" dirty="0" smtClean="0">
                <a:solidFill>
                  <a:srgbClr val="00B0F0"/>
                </a:solidFill>
              </a:rPr>
              <a:t>荆棘火焰里遇见神</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58028"/>
            <a:ext cx="4017523" cy="5940088"/>
          </a:xfrm>
          <a:prstGeom prst="rect">
            <a:avLst/>
          </a:prstGeom>
          <a:noFill/>
        </p:spPr>
        <p:txBody>
          <a:bodyPr wrap="square" rtlCol="0">
            <a:spAutoFit/>
          </a:bodyPr>
          <a:lstStyle/>
          <a:p>
            <a:r>
              <a:rPr lang="zh-CN" altLang="en-US" sz="2000" b="1" dirty="0"/>
              <a:t>出埃及记 </a:t>
            </a:r>
            <a:r>
              <a:rPr lang="en-US" altLang="zh-CN" sz="2000" b="1" dirty="0"/>
              <a:t>3:1-6</a:t>
            </a:r>
            <a:r>
              <a:rPr lang="zh-CN" altLang="en-US" sz="2000" b="1" dirty="0"/>
              <a:t>（和合本）</a:t>
            </a:r>
            <a:r>
              <a:rPr lang="zh-CN" altLang="en-US" sz="2000" dirty="0"/>
              <a:t/>
            </a:r>
            <a:br>
              <a:rPr lang="zh-CN" altLang="en-US" sz="2000" dirty="0"/>
            </a:br>
            <a:r>
              <a:rPr lang="en-US" altLang="zh-CN" sz="2000" dirty="0"/>
              <a:t>1 </a:t>
            </a:r>
            <a:r>
              <a:rPr lang="zh-CN" altLang="en-US" sz="2000" dirty="0"/>
              <a:t>摩西牧养他岳父米甸祭司叶忒罗的羊群，一日领羊群往野外去，到了神的山，就是何烈山。</a:t>
            </a:r>
            <a:br>
              <a:rPr lang="zh-CN" altLang="en-US" sz="2000" dirty="0"/>
            </a:br>
            <a:r>
              <a:rPr lang="en-US" altLang="zh-CN" sz="2000" dirty="0"/>
              <a:t>2 </a:t>
            </a:r>
            <a:r>
              <a:rPr lang="zh-CN" altLang="en-US" sz="2000" dirty="0">
                <a:solidFill>
                  <a:srgbClr val="00B0F0"/>
                </a:solidFill>
              </a:rPr>
              <a:t>耶和华的使者从荆棘里火焰中向摩西显现。</a:t>
            </a:r>
            <a:r>
              <a:rPr lang="zh-CN" altLang="en-US" sz="2000" dirty="0"/>
              <a:t>摩西观看，不料，荆棘被火烧着，却没有烧毁。</a:t>
            </a:r>
            <a:br>
              <a:rPr lang="zh-CN" altLang="en-US" sz="2000" dirty="0"/>
            </a:br>
            <a:r>
              <a:rPr lang="en-US" altLang="zh-CN" sz="2000" dirty="0"/>
              <a:t>3 </a:t>
            </a:r>
            <a:r>
              <a:rPr lang="zh-CN" altLang="en-US" sz="2000" dirty="0"/>
              <a:t>摩西说：“我要过去看这大异象，这荆棘为何没有烧坏呢？”</a:t>
            </a:r>
            <a:br>
              <a:rPr lang="zh-CN" altLang="en-US" sz="2000" dirty="0"/>
            </a:br>
            <a:r>
              <a:rPr lang="en-US" altLang="zh-CN" sz="2000" dirty="0"/>
              <a:t>4 </a:t>
            </a:r>
            <a:r>
              <a:rPr lang="zh-CN" altLang="en-US" sz="2000" dirty="0">
                <a:solidFill>
                  <a:srgbClr val="00B0F0"/>
                </a:solidFill>
              </a:rPr>
              <a:t>耶和华神见他过去要看，就从荆棘里呼叫说：“摩西！摩西！”</a:t>
            </a:r>
            <a:r>
              <a:rPr lang="zh-CN" altLang="en-US" sz="2000" dirty="0">
                <a:solidFill>
                  <a:srgbClr val="FF0000"/>
                </a:solidFill>
              </a:rPr>
              <a:t>他说：“我在这里。”</a:t>
            </a:r>
            <a:r>
              <a:rPr lang="zh-CN" altLang="en-US" sz="2000" dirty="0"/>
              <a:t/>
            </a:r>
            <a:br>
              <a:rPr lang="zh-CN" altLang="en-US" sz="2000" dirty="0"/>
            </a:br>
            <a:r>
              <a:rPr lang="en-US" altLang="zh-CN" sz="2000" dirty="0"/>
              <a:t>5 </a:t>
            </a:r>
            <a:r>
              <a:rPr lang="zh-CN" altLang="en-US" sz="2000" dirty="0"/>
              <a:t>神说：“不要近前来，当把你脚上的鞋脱下来，因为你所站之地是圣地。”</a:t>
            </a:r>
            <a:br>
              <a:rPr lang="zh-CN" altLang="en-US" sz="2000" dirty="0"/>
            </a:br>
            <a:r>
              <a:rPr lang="en-US" altLang="zh-CN" sz="2000" dirty="0"/>
              <a:t>6 </a:t>
            </a:r>
            <a:r>
              <a:rPr lang="zh-CN" altLang="en-US" sz="2000" dirty="0"/>
              <a:t>又说：“我是你父亲的神，是亚伯拉罕的神，以撒的神，雅各的神。”摩西蒙上脸，因为怕看神</a:t>
            </a:r>
            <a:r>
              <a:rPr lang="zh-CN" altLang="en-US" sz="2000" dirty="0" smtClean="0"/>
              <a:t>。</a:t>
            </a:r>
            <a:r>
              <a:rPr lang="zh-CN" altLang="en-US" sz="2000" dirty="0">
                <a:solidFill>
                  <a:srgbClr val="FF0000"/>
                </a:solidFill>
              </a:rPr>
              <a:t> </a:t>
            </a:r>
            <a:endParaRPr lang="en-US" sz="2000"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16" y="1158028"/>
            <a:ext cx="5152584" cy="5699972"/>
          </a:xfrm>
          <a:prstGeom prst="rect">
            <a:avLst/>
          </a:prstGeom>
        </p:spPr>
      </p:pic>
    </p:spTree>
    <p:extLst>
      <p:ext uri="{BB962C8B-B14F-4D97-AF65-F5344CB8AC3E}">
        <p14:creationId xmlns:p14="http://schemas.microsoft.com/office/powerpoint/2010/main" val="1000056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rPr>
              <a:t>约书亚</a:t>
            </a:r>
            <a:r>
              <a:rPr lang="zh-CN" altLang="en-US" sz="4000" dirty="0" smtClean="0">
                <a:solidFill>
                  <a:srgbClr val="00B0F0"/>
                </a:solidFill>
              </a:rPr>
              <a:t>记在</a:t>
            </a:r>
            <a:r>
              <a:rPr lang="zh-CN" altLang="en-US" sz="4000" dirty="0">
                <a:solidFill>
                  <a:srgbClr val="00B0F0"/>
                </a:solidFill>
              </a:rPr>
              <a:t>耶利哥城附近</a:t>
            </a:r>
            <a:r>
              <a:rPr lang="zh-CN" altLang="en-US" sz="4000" dirty="0" smtClean="0">
                <a:solidFill>
                  <a:srgbClr val="00B0F0"/>
                </a:solidFill>
              </a:rPr>
              <a:t>遇见</a:t>
            </a:r>
            <a:r>
              <a:rPr lang="zh-CN" altLang="en-US" sz="4000" dirty="0">
                <a:solidFill>
                  <a:srgbClr val="00B0F0"/>
                </a:solidFill>
              </a:rPr>
              <a:t>耶和华</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58028"/>
            <a:ext cx="4815191" cy="5324535"/>
          </a:xfrm>
          <a:prstGeom prst="rect">
            <a:avLst/>
          </a:prstGeom>
          <a:noFill/>
        </p:spPr>
        <p:txBody>
          <a:bodyPr wrap="square" rtlCol="0">
            <a:spAutoFit/>
          </a:bodyPr>
          <a:lstStyle/>
          <a:p>
            <a:r>
              <a:rPr lang="zh-CN" altLang="en-US" sz="2800" dirty="0">
                <a:solidFill>
                  <a:srgbClr val="FF0000"/>
                </a:solidFill>
              </a:rPr>
              <a:t> </a:t>
            </a:r>
            <a:r>
              <a:rPr lang="zh-CN" altLang="en-US" sz="2600" dirty="0"/>
              <a:t>约书亚记 </a:t>
            </a:r>
            <a:r>
              <a:rPr lang="en-US" altLang="zh-CN" sz="2600" dirty="0"/>
              <a:t>5 </a:t>
            </a:r>
            <a:r>
              <a:rPr lang="en-US" altLang="zh-CN" sz="2600" b="1" baseline="30000" dirty="0"/>
              <a:t>13 </a:t>
            </a:r>
            <a:r>
              <a:rPr lang="zh-CN" altLang="en-US" sz="2600" u="sng" dirty="0"/>
              <a:t>约书亚</a:t>
            </a:r>
            <a:r>
              <a:rPr lang="zh-CN" altLang="en-US" sz="2600" dirty="0"/>
              <a:t>靠近</a:t>
            </a:r>
            <a:r>
              <a:rPr lang="zh-CN" altLang="en-US" sz="2600" u="sng" dirty="0"/>
              <a:t>耶利哥</a:t>
            </a:r>
            <a:r>
              <a:rPr lang="zh-CN" altLang="en-US" sz="2600" dirty="0"/>
              <a:t>的时候，举目观看，不料，有一个人手里有拔出来的刀，对面站立。</a:t>
            </a:r>
            <a:r>
              <a:rPr lang="zh-CN" altLang="en-US" sz="2600" u="sng" dirty="0"/>
              <a:t>约书亚</a:t>
            </a:r>
            <a:r>
              <a:rPr lang="zh-CN" altLang="en-US" sz="2600" dirty="0"/>
              <a:t>到他那里，问他说：“你是帮助我们呢，是帮助我们敌人呢？” </a:t>
            </a:r>
            <a:r>
              <a:rPr lang="en-US" altLang="zh-CN" sz="2600" b="1" baseline="30000" dirty="0"/>
              <a:t>14 </a:t>
            </a:r>
            <a:r>
              <a:rPr lang="zh-CN" altLang="en-US" sz="2600" dirty="0">
                <a:solidFill>
                  <a:srgbClr val="00B0F0"/>
                </a:solidFill>
              </a:rPr>
              <a:t>他回答说：“不是的，我来是要做耶和华军队的元帅。</a:t>
            </a:r>
            <a:r>
              <a:rPr lang="zh-CN" altLang="en-US" sz="2600" dirty="0"/>
              <a:t>”</a:t>
            </a:r>
            <a:r>
              <a:rPr lang="zh-CN" altLang="en-US" sz="2600" u="sng" dirty="0">
                <a:solidFill>
                  <a:srgbClr val="FF0000"/>
                </a:solidFill>
              </a:rPr>
              <a:t>约书亚</a:t>
            </a:r>
            <a:r>
              <a:rPr lang="zh-CN" altLang="en-US" sz="2600" dirty="0">
                <a:solidFill>
                  <a:srgbClr val="FF0000"/>
                </a:solidFill>
              </a:rPr>
              <a:t>就俯伏在地下拜，说：“我主有什么话吩咐仆人？”</a:t>
            </a:r>
            <a:r>
              <a:rPr lang="zh-CN" altLang="en-US" sz="2600" dirty="0"/>
              <a:t> </a:t>
            </a:r>
            <a:r>
              <a:rPr lang="en-US" altLang="zh-CN" sz="2600" b="1" baseline="30000" dirty="0"/>
              <a:t>15 </a:t>
            </a:r>
            <a:r>
              <a:rPr lang="zh-CN" altLang="en-US" sz="2600" dirty="0"/>
              <a:t>耶和华军队的元帅对</a:t>
            </a:r>
            <a:r>
              <a:rPr lang="zh-CN" altLang="en-US" sz="2600" u="sng" dirty="0"/>
              <a:t>约书亚</a:t>
            </a:r>
            <a:r>
              <a:rPr lang="zh-CN" altLang="en-US" sz="2600" dirty="0"/>
              <a:t>说：“把你脚上的鞋脱下来，因为你所站的地方是圣的。”</a:t>
            </a:r>
            <a:r>
              <a:rPr lang="zh-CN" altLang="en-US" sz="2600" u="sng" dirty="0"/>
              <a:t>约书亚</a:t>
            </a:r>
            <a:r>
              <a:rPr lang="zh-CN" altLang="en-US" sz="2600" dirty="0"/>
              <a:t>就照着行了。 </a:t>
            </a:r>
            <a:endParaRPr lang="en-US" sz="2600"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469" y="1158027"/>
            <a:ext cx="4231532" cy="5632311"/>
          </a:xfrm>
          <a:prstGeom prst="rect">
            <a:avLst/>
          </a:prstGeom>
        </p:spPr>
      </p:pic>
    </p:spTree>
    <p:extLst>
      <p:ext uri="{BB962C8B-B14F-4D97-AF65-F5344CB8AC3E}">
        <p14:creationId xmlns:p14="http://schemas.microsoft.com/office/powerpoint/2010/main" val="3502705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三、</a:t>
            </a:r>
            <a:r>
              <a:rPr lang="zh-CN" altLang="en-US" dirty="0">
                <a:solidFill>
                  <a:srgbClr val="00B0F0"/>
                </a:solidFill>
              </a:rPr>
              <a:t>默默地传道</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5894962" cy="6124754"/>
          </a:xfrm>
          <a:prstGeom prst="rect">
            <a:avLst/>
          </a:prstGeom>
          <a:noFill/>
        </p:spPr>
        <p:txBody>
          <a:bodyPr wrap="square" rtlCol="0">
            <a:spAutoFit/>
          </a:bodyPr>
          <a:lstStyle/>
          <a:p>
            <a:r>
              <a:rPr lang="zh-CN" altLang="en-US" sz="3200" b="1" dirty="0">
                <a:solidFill>
                  <a:srgbClr val="00B0F0"/>
                </a:solidFill>
              </a:rPr>
              <a:t>保</a:t>
            </a:r>
            <a:r>
              <a:rPr lang="zh-CN" altLang="en-US" sz="3200" b="1" dirty="0" smtClean="0">
                <a:solidFill>
                  <a:srgbClr val="00B0F0"/>
                </a:solidFill>
              </a:rPr>
              <a:t>罗</a:t>
            </a:r>
            <a:r>
              <a:rPr lang="zh-CN" altLang="en-US" sz="2800" dirty="0">
                <a:solidFill>
                  <a:srgbClr val="00B0F0"/>
                </a:solidFill>
              </a:rPr>
              <a:t>年代的考证</a:t>
            </a:r>
            <a:endParaRPr lang="en-US" altLang="zh-CN" sz="2800" dirty="0" smtClean="0">
              <a:solidFill>
                <a:srgbClr val="00B0F0"/>
              </a:solidFill>
            </a:endParaRPr>
          </a:p>
          <a:p>
            <a:r>
              <a:rPr lang="en-US" dirty="0"/>
              <a:t>1.</a:t>
            </a:r>
            <a:r>
              <a:rPr lang="zh-CN" altLang="en-US" dirty="0"/>
              <a:t>耶路撒冷遭遇饥荒：在公元</a:t>
            </a:r>
            <a:r>
              <a:rPr lang="en-US" dirty="0"/>
              <a:t>46</a:t>
            </a:r>
            <a:r>
              <a:rPr lang="zh-CN" altLang="en-US" dirty="0" smtClean="0"/>
              <a:t>年</a:t>
            </a:r>
            <a:endParaRPr lang="en-US" altLang="zh-CN" sz="2800" dirty="0" smtClean="0">
              <a:solidFill>
                <a:srgbClr val="FF0000"/>
              </a:solidFill>
            </a:endParaRPr>
          </a:p>
          <a:p>
            <a:pPr lvl="1"/>
            <a:r>
              <a:rPr lang="zh-CN" altLang="en-US" dirty="0"/>
              <a:t>使徒行传</a:t>
            </a:r>
            <a:r>
              <a:rPr lang="en-US" dirty="0"/>
              <a:t>11:27-30</a:t>
            </a:r>
            <a:r>
              <a:rPr lang="zh-CN" altLang="en-US" dirty="0"/>
              <a:t>提到</a:t>
            </a:r>
            <a:r>
              <a:rPr lang="zh-CN" altLang="en-US" dirty="0">
                <a:solidFill>
                  <a:srgbClr val="00B0F0"/>
                </a:solidFill>
              </a:rPr>
              <a:t>克劳第</a:t>
            </a:r>
            <a:r>
              <a:rPr lang="zh-CN" altLang="en-US" dirty="0"/>
              <a:t>年间有饥荒，安提阿教会派巴拿巴和保罗将捐款送到耶路撒冷，这是约在公元</a:t>
            </a:r>
            <a:r>
              <a:rPr lang="en-US" dirty="0"/>
              <a:t>44-48</a:t>
            </a:r>
            <a:r>
              <a:rPr lang="zh-CN" altLang="en-US" dirty="0"/>
              <a:t>年间发生的事。历史上记载，埃及在</a:t>
            </a:r>
            <a:r>
              <a:rPr lang="en-US" dirty="0"/>
              <a:t>45-46</a:t>
            </a:r>
            <a:r>
              <a:rPr lang="zh-CN" altLang="en-US" dirty="0"/>
              <a:t>年间粮食很贵；而犹太史学家约瑟夫也说，</a:t>
            </a:r>
            <a:r>
              <a:rPr lang="en-US" dirty="0"/>
              <a:t>44-48</a:t>
            </a:r>
            <a:r>
              <a:rPr lang="zh-CN" altLang="en-US" dirty="0"/>
              <a:t>年间有饥荒。有可能饥荒最严重的时期是在公元</a:t>
            </a:r>
            <a:r>
              <a:rPr lang="en-US" dirty="0"/>
              <a:t>46</a:t>
            </a:r>
            <a:r>
              <a:rPr lang="zh-CN" altLang="en-US" dirty="0"/>
              <a:t>年。</a:t>
            </a:r>
            <a:endParaRPr lang="en-US" dirty="0"/>
          </a:p>
          <a:p>
            <a:r>
              <a:rPr lang="en-US" dirty="0"/>
              <a:t>2.</a:t>
            </a:r>
            <a:r>
              <a:rPr lang="zh-CN" altLang="en-US" dirty="0"/>
              <a:t>保罗逃离大马士革：在公元</a:t>
            </a:r>
            <a:r>
              <a:rPr lang="en-US" dirty="0"/>
              <a:t>34-40</a:t>
            </a:r>
            <a:r>
              <a:rPr lang="zh-CN" altLang="en-US" dirty="0"/>
              <a:t>年间</a:t>
            </a:r>
            <a:endParaRPr lang="en-US" dirty="0"/>
          </a:p>
          <a:p>
            <a:r>
              <a:rPr lang="en-US" dirty="0"/>
              <a:t>3.</a:t>
            </a:r>
            <a:r>
              <a:rPr lang="zh-CN" altLang="en-US" dirty="0"/>
              <a:t>保罗悔改信主：</a:t>
            </a:r>
            <a:r>
              <a:rPr lang="zh-CN" altLang="en-US" dirty="0">
                <a:solidFill>
                  <a:srgbClr val="FF0000"/>
                </a:solidFill>
              </a:rPr>
              <a:t>在公元</a:t>
            </a:r>
            <a:r>
              <a:rPr lang="en-US" dirty="0">
                <a:solidFill>
                  <a:srgbClr val="FF0000"/>
                </a:solidFill>
              </a:rPr>
              <a:t>33-36</a:t>
            </a:r>
            <a:r>
              <a:rPr lang="zh-CN" altLang="en-US" dirty="0">
                <a:solidFill>
                  <a:srgbClr val="FF0000"/>
                </a:solidFill>
              </a:rPr>
              <a:t>年</a:t>
            </a:r>
            <a:r>
              <a:rPr lang="zh-CN" altLang="en-US" dirty="0" smtClean="0">
                <a:solidFill>
                  <a:srgbClr val="FF0000"/>
                </a:solidFill>
              </a:rPr>
              <a:t>间</a:t>
            </a:r>
            <a:endParaRPr lang="en-US" altLang="zh-CN" dirty="0" smtClean="0">
              <a:solidFill>
                <a:srgbClr val="FF0000"/>
              </a:solidFill>
            </a:endParaRPr>
          </a:p>
          <a:p>
            <a:endParaRPr lang="en-US" dirty="0"/>
          </a:p>
          <a:p>
            <a:r>
              <a:rPr lang="zh-CN" altLang="en-US" dirty="0"/>
              <a:t>耶稣的年龄</a:t>
            </a:r>
            <a:r>
              <a:rPr lang="zh-CN" altLang="en-US" dirty="0" smtClean="0"/>
              <a:t>：</a:t>
            </a:r>
            <a:endParaRPr lang="zh-CN" altLang="en-US" dirty="0"/>
          </a:p>
          <a:p>
            <a:r>
              <a:rPr lang="zh-CN" altLang="en-US" dirty="0"/>
              <a:t>他通常被认为出生在</a:t>
            </a:r>
            <a:r>
              <a:rPr lang="zh-CN" altLang="en-US" dirty="0">
                <a:solidFill>
                  <a:srgbClr val="FF0000"/>
                </a:solidFill>
              </a:rPr>
              <a:t>公元前</a:t>
            </a:r>
            <a:r>
              <a:rPr lang="en-US" altLang="zh-CN" dirty="0">
                <a:solidFill>
                  <a:srgbClr val="FF0000"/>
                </a:solidFill>
              </a:rPr>
              <a:t>4</a:t>
            </a:r>
            <a:r>
              <a:rPr lang="zh-CN" altLang="en-US" dirty="0">
                <a:solidFill>
                  <a:srgbClr val="FF0000"/>
                </a:solidFill>
              </a:rPr>
              <a:t>年至公元前</a:t>
            </a:r>
            <a:r>
              <a:rPr lang="en-US" altLang="zh-CN" dirty="0">
                <a:solidFill>
                  <a:srgbClr val="FF0000"/>
                </a:solidFill>
              </a:rPr>
              <a:t>6</a:t>
            </a:r>
            <a:r>
              <a:rPr lang="zh-CN" altLang="en-US" dirty="0">
                <a:solidFill>
                  <a:srgbClr val="FF0000"/>
                </a:solidFill>
              </a:rPr>
              <a:t>年之间</a:t>
            </a:r>
            <a:r>
              <a:rPr lang="zh-CN" altLang="en-US" dirty="0" smtClean="0"/>
              <a:t>。</a:t>
            </a:r>
            <a:endParaRPr lang="zh-CN" altLang="en-US" dirty="0"/>
          </a:p>
          <a:p>
            <a:r>
              <a:rPr lang="zh-CN" altLang="en-US" dirty="0"/>
              <a:t>他大约在公元</a:t>
            </a:r>
            <a:r>
              <a:rPr lang="en-US" altLang="zh-CN" dirty="0"/>
              <a:t>30</a:t>
            </a:r>
            <a:r>
              <a:rPr lang="zh-CN" altLang="en-US" dirty="0"/>
              <a:t>年至公元</a:t>
            </a:r>
            <a:r>
              <a:rPr lang="en-US" altLang="zh-CN" dirty="0"/>
              <a:t>33</a:t>
            </a:r>
            <a:r>
              <a:rPr lang="zh-CN" altLang="en-US" dirty="0"/>
              <a:t>年之间被钉十字架并复活</a:t>
            </a:r>
            <a:r>
              <a:rPr lang="zh-CN" altLang="en-US" dirty="0" smtClean="0"/>
              <a:t>。</a:t>
            </a:r>
            <a:endParaRPr lang="zh-CN" altLang="en-US" dirty="0"/>
          </a:p>
          <a:p>
            <a:r>
              <a:rPr lang="zh-CN" altLang="en-US" dirty="0"/>
              <a:t>因此，耶稣在世上的时间大约是 </a:t>
            </a:r>
            <a:r>
              <a:rPr lang="en-US" altLang="zh-CN" dirty="0"/>
              <a:t>33</a:t>
            </a:r>
            <a:r>
              <a:rPr lang="zh-CN" altLang="en-US" dirty="0"/>
              <a:t>岁左右。</a:t>
            </a:r>
          </a:p>
          <a:p>
            <a:endParaRPr lang="zh-CN" altLang="en-US" dirty="0"/>
          </a:p>
          <a:p>
            <a:r>
              <a:rPr lang="zh-CN" altLang="en-US" dirty="0"/>
              <a:t>保罗的年龄</a:t>
            </a:r>
            <a:r>
              <a:rPr lang="zh-CN" altLang="en-US" dirty="0" smtClean="0"/>
              <a:t>：</a:t>
            </a:r>
            <a:endParaRPr lang="zh-CN" altLang="en-US" dirty="0"/>
          </a:p>
          <a:p>
            <a:r>
              <a:rPr lang="zh-CN" altLang="en-US" dirty="0"/>
              <a:t>他（原名扫罗）通常被认为</a:t>
            </a:r>
            <a:r>
              <a:rPr lang="zh-CN" altLang="en-US" dirty="0">
                <a:solidFill>
                  <a:srgbClr val="FF0000"/>
                </a:solidFill>
              </a:rPr>
              <a:t>出生在公元</a:t>
            </a:r>
            <a:r>
              <a:rPr lang="en-US" altLang="zh-CN" dirty="0">
                <a:solidFill>
                  <a:srgbClr val="FF0000"/>
                </a:solidFill>
              </a:rPr>
              <a:t>3</a:t>
            </a:r>
            <a:r>
              <a:rPr lang="zh-CN" altLang="en-US" dirty="0">
                <a:solidFill>
                  <a:srgbClr val="FF0000"/>
                </a:solidFill>
              </a:rPr>
              <a:t>年到公元</a:t>
            </a:r>
            <a:r>
              <a:rPr lang="en-US" altLang="zh-CN" dirty="0">
                <a:solidFill>
                  <a:srgbClr val="FF0000"/>
                </a:solidFill>
              </a:rPr>
              <a:t>10</a:t>
            </a:r>
            <a:r>
              <a:rPr lang="zh-CN" altLang="en-US" dirty="0">
                <a:solidFill>
                  <a:srgbClr val="FF0000"/>
                </a:solidFill>
              </a:rPr>
              <a:t>年之间</a:t>
            </a:r>
            <a:r>
              <a:rPr lang="zh-CN" altLang="en-US" dirty="0" smtClean="0"/>
              <a:t>。</a:t>
            </a:r>
            <a:endParaRPr lang="zh-CN" altLang="en-US" dirty="0"/>
          </a:p>
          <a:p>
            <a:r>
              <a:rPr lang="zh-CN" altLang="en-US" dirty="0"/>
              <a:t>他殉道于公元</a:t>
            </a:r>
            <a:r>
              <a:rPr lang="en-US" altLang="zh-CN" dirty="0"/>
              <a:t>64</a:t>
            </a:r>
            <a:r>
              <a:rPr lang="zh-CN" altLang="en-US" dirty="0"/>
              <a:t>年至公元</a:t>
            </a:r>
            <a:r>
              <a:rPr lang="en-US" altLang="zh-CN" dirty="0"/>
              <a:t>68</a:t>
            </a:r>
            <a:r>
              <a:rPr lang="zh-CN" altLang="en-US" dirty="0"/>
              <a:t>年之间。</a:t>
            </a:r>
          </a:p>
          <a:p>
            <a:endParaRPr lang="zh-CN" altLang="en-US" dirty="0"/>
          </a:p>
          <a:p>
            <a:r>
              <a:rPr lang="zh-CN" altLang="en-US" dirty="0"/>
              <a:t>因此，保罗的寿命大约是 </a:t>
            </a:r>
            <a:r>
              <a:rPr lang="en-US" altLang="zh-CN" dirty="0"/>
              <a:t>60</a:t>
            </a:r>
            <a:r>
              <a:rPr lang="zh-CN" altLang="en-US" dirty="0"/>
              <a:t>岁左右。</a:t>
            </a:r>
          </a:p>
        </p:txBody>
      </p:sp>
      <p:pic>
        <p:nvPicPr>
          <p:cNvPr id="5" name="Picture 4"/>
          <p:cNvPicPr>
            <a:picLocks noChangeAspect="1"/>
          </p:cNvPicPr>
          <p:nvPr/>
        </p:nvPicPr>
        <p:blipFill>
          <a:blip r:embed="rId3"/>
          <a:stretch>
            <a:fillRect/>
          </a:stretch>
        </p:blipFill>
        <p:spPr>
          <a:xfrm>
            <a:off x="5894962" y="1195883"/>
            <a:ext cx="3196284" cy="5570756"/>
          </a:xfrm>
          <a:prstGeom prst="rect">
            <a:avLst/>
          </a:prstGeom>
        </p:spPr>
      </p:pic>
    </p:spTree>
    <p:extLst>
      <p:ext uri="{BB962C8B-B14F-4D97-AF65-F5344CB8AC3E}">
        <p14:creationId xmlns:p14="http://schemas.microsoft.com/office/powerpoint/2010/main" val="686578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三、</a:t>
            </a:r>
            <a:r>
              <a:rPr lang="zh-CN" altLang="en-US" dirty="0">
                <a:solidFill>
                  <a:srgbClr val="00B0F0"/>
                </a:solidFill>
              </a:rPr>
              <a:t>默默地传道</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293757"/>
          </a:xfrm>
          <a:prstGeom prst="rect">
            <a:avLst/>
          </a:prstGeom>
          <a:noFill/>
        </p:spPr>
        <p:txBody>
          <a:bodyPr wrap="square" rtlCol="0">
            <a:spAutoFit/>
          </a:bodyPr>
          <a:lstStyle/>
          <a:p>
            <a:r>
              <a:rPr lang="zh-CN" altLang="en-US" sz="3200" b="1" dirty="0">
                <a:solidFill>
                  <a:srgbClr val="00B0F0"/>
                </a:solidFill>
              </a:rPr>
              <a:t>保罗传的福音是从神来的</a:t>
            </a:r>
          </a:p>
          <a:p>
            <a:endParaRPr lang="en-US" altLang="zh-CN" sz="2600" dirty="0" smtClean="0"/>
          </a:p>
          <a:p>
            <a:r>
              <a:rPr lang="zh-CN" altLang="en-US" dirty="0"/>
              <a:t>加拉太书 </a:t>
            </a:r>
            <a:r>
              <a:rPr lang="en-US" altLang="zh-CN" dirty="0" smtClean="0"/>
              <a:t>1: 11</a:t>
            </a:r>
            <a:r>
              <a:rPr lang="en-US" altLang="zh-CN" sz="2800" b="1" baseline="30000" dirty="0"/>
              <a:t> </a:t>
            </a:r>
            <a:r>
              <a:rPr lang="zh-CN" altLang="en-US" sz="2800" dirty="0"/>
              <a:t>弟兄们，我告诉你们，我素来所传的福音不是出于人的意思。 </a:t>
            </a:r>
            <a:r>
              <a:rPr lang="en-US" altLang="zh-CN" sz="2800" b="1" baseline="30000" dirty="0"/>
              <a:t>12 </a:t>
            </a:r>
            <a:r>
              <a:rPr lang="zh-CN" altLang="en-US" sz="2800" dirty="0">
                <a:solidFill>
                  <a:srgbClr val="00B0F0"/>
                </a:solidFill>
              </a:rPr>
              <a:t>因为我不是从人领受的，也不是人教导我的，乃是从耶稣基督启示来的</a:t>
            </a:r>
            <a:r>
              <a:rPr lang="zh-CN" altLang="en-US" sz="2800" dirty="0"/>
              <a:t>。 </a:t>
            </a:r>
            <a:r>
              <a:rPr lang="en-US" altLang="zh-CN" sz="2800" b="1" baseline="30000" dirty="0"/>
              <a:t>13 </a:t>
            </a:r>
            <a:r>
              <a:rPr lang="zh-CN" altLang="en-US" sz="2800" dirty="0"/>
              <a:t>你们听见我从前在</a:t>
            </a:r>
            <a:r>
              <a:rPr lang="zh-CN" altLang="en-US" sz="2800" u="sng" dirty="0"/>
              <a:t>犹太</a:t>
            </a:r>
            <a:r>
              <a:rPr lang="zh-CN" altLang="en-US" sz="2800" dirty="0"/>
              <a:t>教中所行的事，怎样极力逼迫、残害神的教会， </a:t>
            </a:r>
            <a:r>
              <a:rPr lang="en-US" altLang="zh-CN" sz="2800" b="1" baseline="30000" dirty="0"/>
              <a:t>14 </a:t>
            </a:r>
            <a:r>
              <a:rPr lang="zh-CN" altLang="en-US" sz="2800" dirty="0"/>
              <a:t>我又在</a:t>
            </a:r>
            <a:r>
              <a:rPr lang="zh-CN" altLang="en-US" sz="2800" u="sng" dirty="0"/>
              <a:t>犹太</a:t>
            </a:r>
            <a:r>
              <a:rPr lang="zh-CN" altLang="en-US" sz="2800" dirty="0"/>
              <a:t>教中，比我本国许多同岁的人更有长进，为我祖宗的遗传更加热心。 </a:t>
            </a:r>
            <a:r>
              <a:rPr lang="en-US" altLang="zh-CN" sz="2800" b="1" baseline="30000" dirty="0"/>
              <a:t>15 </a:t>
            </a:r>
            <a:r>
              <a:rPr lang="zh-CN" altLang="en-US" sz="2800" dirty="0"/>
              <a:t>然而，那把我从母腹里分别出来，又施恩召我的神， </a:t>
            </a:r>
            <a:r>
              <a:rPr lang="en-US" altLang="zh-CN" sz="2800" b="1" baseline="30000" dirty="0"/>
              <a:t>16 </a:t>
            </a:r>
            <a:r>
              <a:rPr lang="zh-CN" altLang="en-US" sz="2800" dirty="0">
                <a:solidFill>
                  <a:srgbClr val="FF0000"/>
                </a:solidFill>
              </a:rPr>
              <a:t>既然乐意将他儿子启示在我心里，叫我把他传在外邦人中，我就没有与属血气的人商量， </a:t>
            </a:r>
            <a:r>
              <a:rPr lang="en-US" altLang="zh-CN" sz="2800" b="1" baseline="30000" dirty="0">
                <a:solidFill>
                  <a:srgbClr val="FF0000"/>
                </a:solidFill>
              </a:rPr>
              <a:t>17 </a:t>
            </a:r>
            <a:r>
              <a:rPr lang="zh-CN" altLang="en-US" sz="2800" dirty="0">
                <a:solidFill>
                  <a:srgbClr val="FF0000"/>
                </a:solidFill>
              </a:rPr>
              <a:t>也没有上</a:t>
            </a:r>
            <a:r>
              <a:rPr lang="zh-CN" altLang="en-US" sz="2800" u="sng" dirty="0">
                <a:solidFill>
                  <a:srgbClr val="FF0000"/>
                </a:solidFill>
              </a:rPr>
              <a:t>耶路撒冷</a:t>
            </a:r>
            <a:r>
              <a:rPr lang="zh-CN" altLang="en-US" sz="2800" dirty="0">
                <a:solidFill>
                  <a:srgbClr val="FF0000"/>
                </a:solidFill>
              </a:rPr>
              <a:t>去见那些比我先做使徒的，唯独往</a:t>
            </a:r>
            <a:r>
              <a:rPr lang="zh-CN" altLang="en-US" sz="2800" u="sng" dirty="0">
                <a:solidFill>
                  <a:srgbClr val="FF0000"/>
                </a:solidFill>
              </a:rPr>
              <a:t>阿拉伯</a:t>
            </a:r>
            <a:r>
              <a:rPr lang="zh-CN" altLang="en-US" sz="2800" dirty="0">
                <a:solidFill>
                  <a:srgbClr val="FF0000"/>
                </a:solidFill>
              </a:rPr>
              <a:t>去，后又回到</a:t>
            </a:r>
            <a:r>
              <a:rPr lang="zh-CN" altLang="en-US" sz="2800" u="sng" dirty="0">
                <a:solidFill>
                  <a:srgbClr val="FF0000"/>
                </a:solidFill>
              </a:rPr>
              <a:t>大马士革</a:t>
            </a:r>
            <a:r>
              <a:rPr lang="zh-CN" altLang="en-US" sz="2800" dirty="0">
                <a:solidFill>
                  <a:srgbClr val="FF0000"/>
                </a:solidFill>
              </a:rPr>
              <a:t>。</a:t>
            </a:r>
          </a:p>
        </p:txBody>
      </p:sp>
    </p:spTree>
    <p:extLst>
      <p:ext uri="{BB962C8B-B14F-4D97-AF65-F5344CB8AC3E}">
        <p14:creationId xmlns:p14="http://schemas.microsoft.com/office/powerpoint/2010/main" val="710065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三、</a:t>
            </a:r>
            <a:r>
              <a:rPr lang="zh-CN" altLang="en-US" dirty="0">
                <a:solidFill>
                  <a:srgbClr val="00B0F0"/>
                </a:solidFill>
              </a:rPr>
              <a:t>默默地传道</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693866"/>
          </a:xfrm>
          <a:prstGeom prst="rect">
            <a:avLst/>
          </a:prstGeom>
          <a:noFill/>
        </p:spPr>
        <p:txBody>
          <a:bodyPr wrap="square" rtlCol="0">
            <a:spAutoFit/>
          </a:bodyPr>
          <a:lstStyle/>
          <a:p>
            <a:r>
              <a:rPr lang="zh-CN" altLang="en-US" sz="2800" b="1" dirty="0">
                <a:solidFill>
                  <a:srgbClr val="00B0F0"/>
                </a:solidFill>
              </a:rPr>
              <a:t>悔改与预备时期 </a:t>
            </a:r>
            <a:r>
              <a:rPr lang="en-US" altLang="zh-CN" sz="2800" b="1" dirty="0">
                <a:solidFill>
                  <a:srgbClr val="00B0F0"/>
                </a:solidFill>
              </a:rPr>
              <a:t>(</a:t>
            </a:r>
            <a:r>
              <a:rPr lang="zh-CN" altLang="en-US" sz="2800" b="1" dirty="0">
                <a:solidFill>
                  <a:srgbClr val="00B0F0"/>
                </a:solidFill>
              </a:rPr>
              <a:t>约公元</a:t>
            </a:r>
            <a:r>
              <a:rPr lang="en-US" altLang="zh-CN" sz="2800" b="1" dirty="0">
                <a:solidFill>
                  <a:srgbClr val="00B0F0"/>
                </a:solidFill>
              </a:rPr>
              <a:t>34-47</a:t>
            </a:r>
            <a:r>
              <a:rPr lang="zh-CN" altLang="en-US" sz="2800" b="1" dirty="0">
                <a:solidFill>
                  <a:srgbClr val="00B0F0"/>
                </a:solidFill>
              </a:rPr>
              <a:t>年</a:t>
            </a:r>
            <a:r>
              <a:rPr lang="en-US" altLang="zh-CN" sz="2800" b="1" dirty="0" smtClean="0">
                <a:solidFill>
                  <a:srgbClr val="00B0F0"/>
                </a:solidFill>
              </a:rPr>
              <a:t>)</a:t>
            </a:r>
          </a:p>
          <a:p>
            <a:endParaRPr lang="en-US" altLang="zh-CN" sz="2800" b="1" dirty="0"/>
          </a:p>
          <a:p>
            <a:r>
              <a:rPr lang="zh-CN" altLang="en-US" sz="2800" b="1" dirty="0"/>
              <a:t>地点</a:t>
            </a:r>
            <a:r>
              <a:rPr lang="en-US" altLang="zh-CN" sz="2800" b="1" dirty="0"/>
              <a:t>:</a:t>
            </a:r>
            <a:r>
              <a:rPr lang="zh-CN" altLang="en-US" sz="2800" dirty="0"/>
              <a:t> 大马士革、亚拉伯、大数、安提</a:t>
            </a:r>
            <a:r>
              <a:rPr lang="zh-CN" altLang="en-US" sz="2800" dirty="0" smtClean="0"/>
              <a:t>阿</a:t>
            </a:r>
            <a:endParaRPr lang="en-US" altLang="zh-CN" sz="2800" dirty="0" smtClean="0"/>
          </a:p>
          <a:p>
            <a:endParaRPr lang="zh-CN" altLang="en-US" sz="2800" dirty="0"/>
          </a:p>
          <a:p>
            <a:r>
              <a:rPr lang="zh-CN" altLang="en-US" sz="2800" b="1" dirty="0"/>
              <a:t>事件</a:t>
            </a:r>
            <a:r>
              <a:rPr lang="en-US" altLang="zh-CN" sz="2800" b="1" dirty="0"/>
              <a:t>:</a:t>
            </a:r>
            <a:endParaRPr lang="zh-CN" altLang="en-US" sz="2800" dirty="0"/>
          </a:p>
          <a:p>
            <a:pPr marL="914400" lvl="1" indent="-457200">
              <a:buFont typeface="Arial" panose="020B0604020202020204" pitchFamily="34" charset="0"/>
              <a:buChar char="•"/>
            </a:pPr>
            <a:r>
              <a:rPr lang="zh-CN" altLang="en-US" sz="2800" b="1" dirty="0"/>
              <a:t>约公元</a:t>
            </a:r>
            <a:r>
              <a:rPr lang="en-US" altLang="zh-CN" sz="2800" b="1" dirty="0"/>
              <a:t>34</a:t>
            </a:r>
            <a:r>
              <a:rPr lang="zh-CN" altLang="en-US" sz="2800" b="1" dirty="0"/>
              <a:t>年</a:t>
            </a:r>
            <a:r>
              <a:rPr lang="en-US" altLang="zh-CN" sz="2800" b="1" dirty="0"/>
              <a:t>:</a:t>
            </a:r>
            <a:r>
              <a:rPr lang="zh-CN" altLang="en-US" sz="2800" dirty="0"/>
              <a:t> 在前往大马士革的路上遇见复活的耶稣，双目失明，后由亚拿尼亚帮助恢复视力并受洗。</a:t>
            </a:r>
          </a:p>
          <a:p>
            <a:pPr marL="914400" lvl="1" indent="-457200">
              <a:buFont typeface="Arial" panose="020B0604020202020204" pitchFamily="34" charset="0"/>
              <a:buChar char="•"/>
            </a:pPr>
            <a:r>
              <a:rPr lang="zh-CN" altLang="en-US" sz="2800" b="1" dirty="0"/>
              <a:t>约公元</a:t>
            </a:r>
            <a:r>
              <a:rPr lang="en-US" altLang="zh-CN" sz="2800" b="1" dirty="0"/>
              <a:t>34-37</a:t>
            </a:r>
            <a:r>
              <a:rPr lang="zh-CN" altLang="en-US" sz="2800" b="1" dirty="0"/>
              <a:t>年</a:t>
            </a:r>
            <a:r>
              <a:rPr lang="en-US" altLang="zh-CN" sz="2800" b="1" dirty="0"/>
              <a:t>:</a:t>
            </a:r>
            <a:r>
              <a:rPr lang="zh-CN" altLang="en-US" sz="2800" dirty="0"/>
              <a:t> 前往</a:t>
            </a:r>
            <a:r>
              <a:rPr lang="zh-CN" altLang="en-US" sz="2800" b="1" dirty="0"/>
              <a:t>亚拉伯</a:t>
            </a:r>
            <a:r>
              <a:rPr lang="zh-CN" altLang="en-US" sz="2800" dirty="0"/>
              <a:t>（今沙特阿拉伯）的旷野，独自与神相交并领受启示，之后回到大马士革。</a:t>
            </a:r>
          </a:p>
          <a:p>
            <a:pPr marL="914400" lvl="1" indent="-457200">
              <a:buFont typeface="Arial" panose="020B0604020202020204" pitchFamily="34" charset="0"/>
              <a:buChar char="•"/>
            </a:pPr>
            <a:r>
              <a:rPr lang="zh-CN" altLang="en-US" sz="2800" b="1" dirty="0"/>
              <a:t>约公元</a:t>
            </a:r>
            <a:r>
              <a:rPr lang="en-US" altLang="zh-CN" sz="2800" b="1" dirty="0"/>
              <a:t>37</a:t>
            </a:r>
            <a:r>
              <a:rPr lang="zh-CN" altLang="en-US" sz="2800" b="1" dirty="0"/>
              <a:t>年</a:t>
            </a:r>
            <a:r>
              <a:rPr lang="en-US" altLang="zh-CN" sz="2800" b="1" dirty="0"/>
              <a:t>:</a:t>
            </a:r>
            <a:r>
              <a:rPr lang="zh-CN" altLang="en-US" sz="2800" dirty="0"/>
              <a:t> 第一次回到耶路撒冷，只停留了</a:t>
            </a:r>
            <a:r>
              <a:rPr lang="en-US" altLang="zh-CN" sz="2800" dirty="0"/>
              <a:t>15</a:t>
            </a:r>
            <a:r>
              <a:rPr lang="zh-CN" altLang="en-US" sz="2800" dirty="0"/>
              <a:t>天，并见了彼得。</a:t>
            </a:r>
          </a:p>
          <a:p>
            <a:pPr marL="914400" lvl="1" indent="-457200">
              <a:buFont typeface="Arial" panose="020B0604020202020204" pitchFamily="34" charset="0"/>
              <a:buChar char="•"/>
            </a:pPr>
            <a:r>
              <a:rPr lang="zh-CN" altLang="en-US" sz="2800" b="1" dirty="0"/>
              <a:t>约公元</a:t>
            </a:r>
            <a:r>
              <a:rPr lang="en-US" altLang="zh-CN" sz="2800" b="1" dirty="0"/>
              <a:t>37-47</a:t>
            </a:r>
            <a:r>
              <a:rPr lang="zh-CN" altLang="en-US" sz="2800" b="1" dirty="0"/>
              <a:t>年</a:t>
            </a:r>
            <a:r>
              <a:rPr lang="en-US" altLang="zh-CN" sz="2800" b="1" dirty="0"/>
              <a:t>:</a:t>
            </a:r>
            <a:r>
              <a:rPr lang="zh-CN" altLang="en-US" sz="2800" dirty="0"/>
              <a:t> 回到故乡</a:t>
            </a:r>
            <a:r>
              <a:rPr lang="zh-CN" altLang="en-US" sz="2800" b="1" dirty="0"/>
              <a:t>大数</a:t>
            </a:r>
            <a:r>
              <a:rPr lang="zh-CN" altLang="en-US" sz="2800" dirty="0"/>
              <a:t>传福音，后被巴拿巴邀请至安提阿，一同服事当地教会。</a:t>
            </a:r>
          </a:p>
        </p:txBody>
      </p:sp>
    </p:spTree>
    <p:extLst>
      <p:ext uri="{BB962C8B-B14F-4D97-AF65-F5344CB8AC3E}">
        <p14:creationId xmlns:p14="http://schemas.microsoft.com/office/powerpoint/2010/main" val="3350430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三、</a:t>
            </a:r>
            <a:r>
              <a:rPr lang="zh-CN" altLang="en-US" dirty="0">
                <a:solidFill>
                  <a:srgbClr val="00B0F0"/>
                </a:solidFill>
              </a:rPr>
              <a:t>默默地传道</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139869"/>
          </a:xfrm>
          <a:prstGeom prst="rect">
            <a:avLst/>
          </a:prstGeom>
          <a:noFill/>
        </p:spPr>
        <p:txBody>
          <a:bodyPr wrap="square" rtlCol="0">
            <a:spAutoFit/>
          </a:bodyPr>
          <a:lstStyle/>
          <a:p>
            <a:r>
              <a:rPr lang="zh-CN" altLang="en-US" sz="2800" b="1" dirty="0">
                <a:solidFill>
                  <a:srgbClr val="00B0F0"/>
                </a:solidFill>
              </a:rPr>
              <a:t>悔改与预备时期 </a:t>
            </a:r>
            <a:r>
              <a:rPr lang="en-US" altLang="zh-CN" sz="2800" b="1" dirty="0">
                <a:solidFill>
                  <a:srgbClr val="00B0F0"/>
                </a:solidFill>
              </a:rPr>
              <a:t>(</a:t>
            </a:r>
            <a:r>
              <a:rPr lang="zh-CN" altLang="en-US" sz="2800" b="1" dirty="0">
                <a:solidFill>
                  <a:srgbClr val="00B0F0"/>
                </a:solidFill>
              </a:rPr>
              <a:t>约公元</a:t>
            </a:r>
            <a:r>
              <a:rPr lang="en-US" altLang="zh-CN" sz="2800" b="1" dirty="0">
                <a:solidFill>
                  <a:srgbClr val="00B0F0"/>
                </a:solidFill>
              </a:rPr>
              <a:t>34-47</a:t>
            </a:r>
            <a:r>
              <a:rPr lang="zh-CN" altLang="en-US" sz="2800" b="1" dirty="0">
                <a:solidFill>
                  <a:srgbClr val="00B0F0"/>
                </a:solidFill>
              </a:rPr>
              <a:t>年</a:t>
            </a:r>
            <a:r>
              <a:rPr lang="en-US" altLang="zh-CN" sz="2800" b="1" dirty="0" smtClean="0">
                <a:solidFill>
                  <a:srgbClr val="00B0F0"/>
                </a:solidFill>
              </a:rPr>
              <a:t>)</a:t>
            </a:r>
          </a:p>
          <a:p>
            <a:endParaRPr lang="en-US" altLang="zh-CN" sz="2800" b="1" dirty="0"/>
          </a:p>
          <a:p>
            <a:pPr marL="342900" lvl="0" indent="-342900">
              <a:buFont typeface="+mj-lt"/>
              <a:buAutoNum type="arabicPeriod"/>
            </a:pPr>
            <a:r>
              <a:rPr lang="zh-CN" altLang="en-US" sz="2400" dirty="0"/>
              <a:t>在大马士革住一些日子：他一方面和门徒同住，一方面在各会堂里宣传耶稣，说他是上帝的儿子。听到的人都感到很惊讶，因为大家都知道他过去正是逼迫求告这名的人，而且他来大马士革的目的就是要捆绑这些人，带他们到祭司长那里去。然而扫罗不顾一切，驳倒犹太人，证明耶稣是基督</a:t>
            </a:r>
            <a:r>
              <a:rPr lang="zh-CN" altLang="en-US" sz="2400" dirty="0" smtClean="0"/>
              <a:t>。</a:t>
            </a:r>
            <a:endParaRPr lang="en-US" altLang="zh-CN" sz="2400" dirty="0" smtClean="0"/>
          </a:p>
          <a:p>
            <a:pPr marL="342900" lvl="0" indent="-342900">
              <a:buFont typeface="+mj-lt"/>
              <a:buAutoNum type="arabicPeriod"/>
            </a:pPr>
            <a:r>
              <a:rPr lang="zh-CN" altLang="en-US" sz="2400" dirty="0"/>
              <a:t>往阿拉伯</a:t>
            </a:r>
            <a:r>
              <a:rPr lang="zh-CN" altLang="en-US" sz="2400" dirty="0" smtClean="0"/>
              <a:t>去：</a:t>
            </a:r>
            <a:r>
              <a:rPr lang="zh-CN" altLang="en-US" sz="2400" dirty="0"/>
              <a:t>扫罗在写加拉太书时提到，他在初信主之后，并没有立刻到耶路撒冷去造访使徒们，与他们交通、讨论，反而一个人前往阿拉伯</a:t>
            </a:r>
            <a:r>
              <a:rPr lang="en-US" sz="2400" dirty="0"/>
              <a:t>(</a:t>
            </a:r>
            <a:r>
              <a:rPr lang="zh-CN" altLang="en-US" sz="2400" dirty="0"/>
              <a:t>加</a:t>
            </a:r>
            <a:r>
              <a:rPr lang="en-US" sz="2400" dirty="0"/>
              <a:t>1:16-17)</a:t>
            </a:r>
            <a:r>
              <a:rPr lang="zh-CN" altLang="en-US" sz="2400" dirty="0" smtClean="0"/>
              <a:t>。</a:t>
            </a:r>
            <a:endParaRPr lang="en-US" altLang="zh-CN" sz="2400" dirty="0" smtClean="0"/>
          </a:p>
          <a:p>
            <a:pPr lvl="0"/>
            <a:endParaRPr lang="en-US" sz="2400" dirty="0"/>
          </a:p>
          <a:p>
            <a:pPr lvl="0"/>
            <a:r>
              <a:rPr lang="zh-CN" altLang="en-US" sz="2400" dirty="0"/>
              <a:t>加拉太书 </a:t>
            </a:r>
            <a:r>
              <a:rPr lang="en-US" altLang="zh-CN" sz="2400" dirty="0"/>
              <a:t>1: </a:t>
            </a:r>
            <a:r>
              <a:rPr lang="en-US" altLang="zh-CN" sz="2400" dirty="0" smtClean="0"/>
              <a:t>12</a:t>
            </a:r>
            <a:r>
              <a:rPr lang="en-US" altLang="zh-CN" sz="2400" b="1" baseline="30000" dirty="0"/>
              <a:t> </a:t>
            </a:r>
            <a:r>
              <a:rPr lang="zh-CN" altLang="en-US" sz="2400" dirty="0">
                <a:solidFill>
                  <a:srgbClr val="00B0F0"/>
                </a:solidFill>
              </a:rPr>
              <a:t>因为我不是从人领受的，也不是人教导我的，乃是从耶稣基督启示来的</a:t>
            </a:r>
            <a:r>
              <a:rPr lang="zh-CN" altLang="en-US" sz="2400" dirty="0"/>
              <a:t>。</a:t>
            </a:r>
            <a:endParaRPr lang="en-US" sz="2400" dirty="0"/>
          </a:p>
        </p:txBody>
      </p:sp>
    </p:spTree>
    <p:extLst>
      <p:ext uri="{BB962C8B-B14F-4D97-AF65-F5344CB8AC3E}">
        <p14:creationId xmlns:p14="http://schemas.microsoft.com/office/powerpoint/2010/main" val="205464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保罗</a:t>
            </a:r>
            <a:r>
              <a:rPr lang="zh-CN" altLang="en-US" dirty="0">
                <a:solidFill>
                  <a:srgbClr val="FF0000"/>
                </a:solidFill>
              </a:rPr>
              <a:t>成为</a:t>
            </a:r>
            <a:r>
              <a:rPr lang="zh-CN" altLang="en-US" dirty="0" smtClean="0">
                <a:solidFill>
                  <a:srgbClr val="00B0F0"/>
                </a:solidFill>
              </a:rPr>
              <a:t>怎</a:t>
            </a:r>
            <a:r>
              <a:rPr lang="zh-CN" altLang="en-US" dirty="0">
                <a:solidFill>
                  <a:srgbClr val="00B0F0"/>
                </a:solidFill>
              </a:rPr>
              <a:t>样的人</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71180"/>
            <a:ext cx="9091246" cy="5601533"/>
          </a:xfrm>
          <a:prstGeom prst="rect">
            <a:avLst/>
          </a:prstGeom>
          <a:noFill/>
        </p:spPr>
        <p:txBody>
          <a:bodyPr wrap="square" rtlCol="0">
            <a:spAutoFit/>
          </a:bodyPr>
          <a:lstStyle/>
          <a:p>
            <a:r>
              <a:rPr lang="zh-CN" altLang="en-US" sz="3200" b="1" dirty="0"/>
              <a:t>罗马书</a:t>
            </a:r>
            <a:r>
              <a:rPr lang="en-US" sz="3200" b="1" dirty="0"/>
              <a:t> 14:8</a:t>
            </a:r>
            <a:r>
              <a:rPr lang="zh-CN" altLang="en-US" sz="3200" dirty="0"/>
              <a:t>：</a:t>
            </a:r>
            <a:r>
              <a:rPr lang="en-US" sz="3200" dirty="0"/>
              <a:t>“</a:t>
            </a:r>
            <a:r>
              <a:rPr lang="zh-CN" altLang="en-US" sz="3200" dirty="0"/>
              <a:t>我们若活着，是为主而活；若死了，是为主而死。所以，我们或活或死，总是主的人。</a:t>
            </a:r>
            <a:r>
              <a:rPr lang="en-US" sz="3200" dirty="0" smtClean="0"/>
              <a:t>”</a:t>
            </a:r>
            <a:endParaRPr lang="en-US" altLang="zh-CN" sz="3200" dirty="0" smtClean="0"/>
          </a:p>
          <a:p>
            <a:r>
              <a:rPr lang="zh-CN" altLang="en-US" sz="3200" b="1" dirty="0"/>
              <a:t>腓立比书</a:t>
            </a:r>
            <a:r>
              <a:rPr lang="en-US" sz="3200" b="1" dirty="0"/>
              <a:t> 1:21</a:t>
            </a:r>
            <a:r>
              <a:rPr lang="zh-CN" altLang="en-US" sz="3200" dirty="0"/>
              <a:t>：</a:t>
            </a:r>
            <a:r>
              <a:rPr lang="en-US" sz="3200" dirty="0"/>
              <a:t>“</a:t>
            </a:r>
            <a:r>
              <a:rPr lang="zh-CN" altLang="en-US" sz="3200" dirty="0"/>
              <a:t>因我活着就是基督，我死了就有益处。</a:t>
            </a:r>
            <a:r>
              <a:rPr lang="en-US" sz="3200" dirty="0"/>
              <a:t>”</a:t>
            </a:r>
          </a:p>
          <a:p>
            <a:r>
              <a:rPr lang="en-US" sz="3600" dirty="0" smtClean="0">
                <a:solidFill>
                  <a:srgbClr val="00B050"/>
                </a:solidFill>
              </a:rPr>
              <a:t>This life that I have is the life of Christ. This is life that I have is the life of God in me. </a:t>
            </a:r>
            <a:r>
              <a:rPr lang="en-US" sz="3600" b="1" dirty="0" smtClean="0"/>
              <a:t>Zoe Zoe …. </a:t>
            </a:r>
            <a:r>
              <a:rPr lang="en-US" sz="3600" b="1" dirty="0"/>
              <a:t>(The Life of God</a:t>
            </a:r>
            <a:r>
              <a:rPr lang="en-US" sz="3600" b="1" dirty="0" smtClean="0"/>
              <a:t>)</a:t>
            </a:r>
          </a:p>
          <a:p>
            <a:r>
              <a:rPr lang="en-US" sz="3600" dirty="0">
                <a:solidFill>
                  <a:srgbClr val="00B050"/>
                </a:solidFill>
                <a:hlinkClick r:id="rId3"/>
              </a:rPr>
              <a:t>https://</a:t>
            </a:r>
            <a:r>
              <a:rPr lang="en-US" sz="3600" dirty="0" smtClean="0">
                <a:solidFill>
                  <a:srgbClr val="00B050"/>
                </a:solidFill>
                <a:hlinkClick r:id="rId3"/>
              </a:rPr>
              <a:t>www.youtube.com/watch?v=jK_w90R-oQE&amp;list=RDjK_w90R-oQE&amp;start_radio=1</a:t>
            </a:r>
            <a:endParaRPr lang="en-US" sz="3600" dirty="0" smtClean="0">
              <a:solidFill>
                <a:srgbClr val="00B050"/>
              </a:solidFill>
            </a:endParaRPr>
          </a:p>
          <a:p>
            <a:r>
              <a:rPr lang="en-US" b="1" dirty="0"/>
              <a:t>Apostle Joshua Selman </a:t>
            </a:r>
            <a:r>
              <a:rPr lang="en-US" b="1" dirty="0" smtClean="0"/>
              <a:t>Worships</a:t>
            </a:r>
            <a:endParaRPr lang="en-US" sz="3600" dirty="0" smtClean="0">
              <a:solidFill>
                <a:srgbClr val="00B050"/>
              </a:solidFill>
            </a:endParaRPr>
          </a:p>
        </p:txBody>
      </p:sp>
    </p:spTree>
    <p:extLst>
      <p:ext uri="{BB962C8B-B14F-4D97-AF65-F5344CB8AC3E}">
        <p14:creationId xmlns:p14="http://schemas.microsoft.com/office/powerpoint/2010/main" val="4215270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三、</a:t>
            </a:r>
            <a:r>
              <a:rPr lang="zh-CN" altLang="en-US" dirty="0">
                <a:solidFill>
                  <a:srgbClr val="00B0F0"/>
                </a:solidFill>
              </a:rPr>
              <a:t>默默地传道</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6093976"/>
          </a:xfrm>
          <a:prstGeom prst="rect">
            <a:avLst/>
          </a:prstGeom>
          <a:noFill/>
        </p:spPr>
        <p:txBody>
          <a:bodyPr wrap="square" rtlCol="0">
            <a:spAutoFit/>
          </a:bodyPr>
          <a:lstStyle/>
          <a:p>
            <a:r>
              <a:rPr lang="zh-CN" altLang="en-US" sz="2800" b="1" dirty="0">
                <a:solidFill>
                  <a:srgbClr val="00B0F0"/>
                </a:solidFill>
              </a:rPr>
              <a:t>悔改与预备时期 </a:t>
            </a:r>
            <a:r>
              <a:rPr lang="en-US" altLang="zh-CN" sz="2800" b="1" dirty="0">
                <a:solidFill>
                  <a:srgbClr val="00B0F0"/>
                </a:solidFill>
              </a:rPr>
              <a:t>(</a:t>
            </a:r>
            <a:r>
              <a:rPr lang="zh-CN" altLang="en-US" sz="2800" b="1" dirty="0">
                <a:solidFill>
                  <a:srgbClr val="00B0F0"/>
                </a:solidFill>
              </a:rPr>
              <a:t>约公元</a:t>
            </a:r>
            <a:r>
              <a:rPr lang="en-US" altLang="zh-CN" sz="2800" b="1" dirty="0">
                <a:solidFill>
                  <a:srgbClr val="00B0F0"/>
                </a:solidFill>
              </a:rPr>
              <a:t>34-47</a:t>
            </a:r>
            <a:r>
              <a:rPr lang="zh-CN" altLang="en-US" sz="2800" b="1" dirty="0">
                <a:solidFill>
                  <a:srgbClr val="00B0F0"/>
                </a:solidFill>
              </a:rPr>
              <a:t>年</a:t>
            </a:r>
            <a:r>
              <a:rPr lang="en-US" altLang="zh-CN" sz="2800" b="1" dirty="0" smtClean="0">
                <a:solidFill>
                  <a:srgbClr val="00B0F0"/>
                </a:solidFill>
              </a:rPr>
              <a:t>)</a:t>
            </a:r>
          </a:p>
          <a:p>
            <a:endParaRPr lang="en-US" altLang="zh-CN" sz="2800" b="1" dirty="0" smtClean="0">
              <a:solidFill>
                <a:srgbClr val="00B0F0"/>
              </a:solidFill>
            </a:endParaRPr>
          </a:p>
          <a:p>
            <a:pPr marL="342900" lvl="0" indent="-342900">
              <a:buFont typeface="+mj-lt"/>
              <a:buAutoNum type="arabicPeriod" startAt="3"/>
            </a:pPr>
            <a:r>
              <a:rPr lang="zh-CN" altLang="en-US" sz="2400" dirty="0"/>
              <a:t>回到大马士革：加拉太书</a:t>
            </a:r>
            <a:r>
              <a:rPr lang="en-US" sz="2400" dirty="0"/>
              <a:t>1:17</a:t>
            </a:r>
            <a:r>
              <a:rPr lang="zh-CN" altLang="en-US" sz="2400" dirty="0"/>
              <a:t>说，他从阿拉伯又回到大马士革去，这时候，他所面临的却是生命的危险，因为犹太人已经商议好了要杀他</a:t>
            </a:r>
            <a:r>
              <a:rPr lang="en-US" sz="2400" dirty="0"/>
              <a:t>(</a:t>
            </a:r>
            <a:r>
              <a:rPr lang="zh-CN" altLang="en-US" sz="2400" dirty="0"/>
              <a:t>徒</a:t>
            </a:r>
            <a:r>
              <a:rPr lang="en-US" sz="2400" dirty="0"/>
              <a:t>9:23-24)</a:t>
            </a:r>
            <a:r>
              <a:rPr lang="zh-CN" altLang="en-US" sz="2400" dirty="0"/>
              <a:t>。</a:t>
            </a:r>
            <a:endParaRPr lang="en-US" sz="2400" dirty="0"/>
          </a:p>
          <a:p>
            <a:pPr marL="342900" lvl="0" indent="-342900">
              <a:buFont typeface="+mj-lt"/>
              <a:buAutoNum type="arabicPeriod" startAt="3"/>
            </a:pPr>
            <a:r>
              <a:rPr lang="zh-CN" altLang="en-US" sz="2400" dirty="0"/>
              <a:t>逃离大马士革：这一次，扫罗离开大马士革可以说十分紧张。由于犹太人白天晚上都在城门口守候要杀他，门徒只好在夜间，用筐子将他从城墙上缒下去</a:t>
            </a:r>
            <a:r>
              <a:rPr lang="en-US" sz="2400" dirty="0"/>
              <a:t>(</a:t>
            </a:r>
            <a:r>
              <a:rPr lang="zh-CN" altLang="en-US" sz="2400" dirty="0"/>
              <a:t>徒</a:t>
            </a:r>
            <a:r>
              <a:rPr lang="en-US" sz="2400" dirty="0"/>
              <a:t>9:23-25)</a:t>
            </a:r>
            <a:r>
              <a:rPr lang="zh-CN" altLang="en-US" sz="2400" dirty="0"/>
              <a:t>。保罗后来回顾这件事时说，不但犹太人要杀他，亚哩达王手下的提督也把守大马士革城，要捉拿他</a:t>
            </a:r>
            <a:r>
              <a:rPr lang="en-US" sz="2400" dirty="0"/>
              <a:t>(</a:t>
            </a:r>
            <a:r>
              <a:rPr lang="zh-CN" altLang="en-US" sz="2400" dirty="0"/>
              <a:t>林后</a:t>
            </a:r>
            <a:r>
              <a:rPr lang="en-US" sz="2400" dirty="0"/>
              <a:t>11:32-33)</a:t>
            </a:r>
            <a:r>
              <a:rPr lang="zh-CN" altLang="en-US" sz="2400" dirty="0" smtClean="0"/>
              <a:t>。</a:t>
            </a:r>
            <a:endParaRPr lang="en-US" altLang="zh-CN" sz="2400" dirty="0" smtClean="0"/>
          </a:p>
          <a:p>
            <a:pPr lvl="0"/>
            <a:endParaRPr lang="en-US" altLang="zh-CN" sz="2400" dirty="0" smtClean="0"/>
          </a:p>
          <a:p>
            <a:pPr lvl="0"/>
            <a:r>
              <a:rPr lang="zh-CN" altLang="en-US" dirty="0"/>
              <a:t>使徒行传 </a:t>
            </a:r>
            <a:r>
              <a:rPr lang="en-US" altLang="zh-CN" dirty="0"/>
              <a:t>9 </a:t>
            </a:r>
            <a:r>
              <a:rPr lang="en-US" altLang="zh-CN" dirty="0" smtClean="0"/>
              <a:t>:23</a:t>
            </a:r>
            <a:r>
              <a:rPr lang="en-US" altLang="zh-CN" b="1" baseline="30000" dirty="0"/>
              <a:t> </a:t>
            </a:r>
            <a:r>
              <a:rPr lang="zh-CN" altLang="en-US" dirty="0"/>
              <a:t>过了好些日子，</a:t>
            </a:r>
            <a:r>
              <a:rPr lang="zh-CN" altLang="en-US" u="sng" dirty="0"/>
              <a:t>犹太</a:t>
            </a:r>
            <a:r>
              <a:rPr lang="zh-CN" altLang="en-US" dirty="0"/>
              <a:t>人商议要杀</a:t>
            </a:r>
            <a:r>
              <a:rPr lang="zh-CN" altLang="en-US" u="sng" dirty="0"/>
              <a:t>扫罗</a:t>
            </a:r>
            <a:r>
              <a:rPr lang="zh-CN" altLang="en-US" dirty="0"/>
              <a:t>， </a:t>
            </a:r>
            <a:r>
              <a:rPr lang="en-US" altLang="zh-CN" b="1" baseline="30000" dirty="0"/>
              <a:t>24 </a:t>
            </a:r>
            <a:r>
              <a:rPr lang="zh-CN" altLang="en-US" dirty="0"/>
              <a:t>但他们的计谋被</a:t>
            </a:r>
            <a:r>
              <a:rPr lang="zh-CN" altLang="en-US" u="sng" dirty="0"/>
              <a:t>扫罗</a:t>
            </a:r>
            <a:r>
              <a:rPr lang="zh-CN" altLang="en-US" dirty="0"/>
              <a:t>知道了。他们又昼夜在城门守候，要杀他。 </a:t>
            </a:r>
            <a:r>
              <a:rPr lang="en-US" altLang="zh-CN" b="1" baseline="30000" dirty="0"/>
              <a:t>25 </a:t>
            </a:r>
            <a:r>
              <a:rPr lang="zh-CN" altLang="en-US" dirty="0"/>
              <a:t>他的门徒就在夜间用筐子把他从城墙上缒下去。 </a:t>
            </a:r>
            <a:r>
              <a:rPr lang="en-US" altLang="zh-CN" b="1" baseline="30000" dirty="0"/>
              <a:t>26 </a:t>
            </a:r>
            <a:r>
              <a:rPr lang="zh-CN" altLang="en-US" u="sng" dirty="0">
                <a:solidFill>
                  <a:srgbClr val="FF0000"/>
                </a:solidFill>
              </a:rPr>
              <a:t>扫罗</a:t>
            </a:r>
            <a:r>
              <a:rPr lang="zh-CN" altLang="en-US" dirty="0">
                <a:solidFill>
                  <a:srgbClr val="FF0000"/>
                </a:solidFill>
              </a:rPr>
              <a:t>到了</a:t>
            </a:r>
            <a:r>
              <a:rPr lang="zh-CN" altLang="en-US" u="sng" dirty="0">
                <a:solidFill>
                  <a:srgbClr val="FF0000"/>
                </a:solidFill>
              </a:rPr>
              <a:t>耶路撒冷</a:t>
            </a:r>
            <a:r>
              <a:rPr lang="zh-CN" altLang="en-US" dirty="0">
                <a:solidFill>
                  <a:srgbClr val="FF0000"/>
                </a:solidFill>
              </a:rPr>
              <a:t>，想与门徒结交，他们却都怕他，不信他是门徒。 </a:t>
            </a:r>
            <a:r>
              <a:rPr lang="en-US" altLang="zh-CN" b="1" baseline="30000" dirty="0">
                <a:solidFill>
                  <a:srgbClr val="FF0000"/>
                </a:solidFill>
              </a:rPr>
              <a:t>27 </a:t>
            </a:r>
            <a:r>
              <a:rPr lang="zh-CN" altLang="en-US" dirty="0">
                <a:solidFill>
                  <a:srgbClr val="FF0000"/>
                </a:solidFill>
              </a:rPr>
              <a:t>唯有</a:t>
            </a:r>
            <a:r>
              <a:rPr lang="zh-CN" altLang="en-US" u="sng" dirty="0">
                <a:solidFill>
                  <a:srgbClr val="00B0F0"/>
                </a:solidFill>
              </a:rPr>
              <a:t>巴拿巴</a:t>
            </a:r>
            <a:r>
              <a:rPr lang="zh-CN" altLang="en-US" dirty="0">
                <a:solidFill>
                  <a:srgbClr val="FF0000"/>
                </a:solidFill>
              </a:rPr>
              <a:t>接待他，领去见使徒，把他在路上怎么看见主，主怎么向他说话，他在</a:t>
            </a:r>
            <a:r>
              <a:rPr lang="zh-CN" altLang="en-US" u="sng" dirty="0">
                <a:solidFill>
                  <a:srgbClr val="FF0000"/>
                </a:solidFill>
              </a:rPr>
              <a:t>大马士革</a:t>
            </a:r>
            <a:r>
              <a:rPr lang="zh-CN" altLang="en-US" dirty="0">
                <a:solidFill>
                  <a:srgbClr val="FF0000"/>
                </a:solidFill>
              </a:rPr>
              <a:t>怎么奉耶稣的名放胆传道，都述说出来。</a:t>
            </a:r>
            <a:endParaRPr lang="en-US" sz="2400" dirty="0">
              <a:solidFill>
                <a:srgbClr val="FF0000"/>
              </a:solidFill>
            </a:endParaRPr>
          </a:p>
          <a:p>
            <a:endParaRPr lang="en-US" altLang="zh-CN" sz="2800" b="1" dirty="0"/>
          </a:p>
        </p:txBody>
      </p:sp>
    </p:spTree>
    <p:extLst>
      <p:ext uri="{BB962C8B-B14F-4D97-AF65-F5344CB8AC3E}">
        <p14:creationId xmlns:p14="http://schemas.microsoft.com/office/powerpoint/2010/main" val="957671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三、</a:t>
            </a:r>
            <a:r>
              <a:rPr lang="zh-CN" altLang="en-US" dirty="0">
                <a:solidFill>
                  <a:srgbClr val="00B0F0"/>
                </a:solidFill>
              </a:rPr>
              <a:t>默默地传道</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509200"/>
          </a:xfrm>
          <a:prstGeom prst="rect">
            <a:avLst/>
          </a:prstGeom>
          <a:noFill/>
        </p:spPr>
        <p:txBody>
          <a:bodyPr wrap="square" rtlCol="0">
            <a:spAutoFit/>
          </a:bodyPr>
          <a:lstStyle/>
          <a:p>
            <a:r>
              <a:rPr lang="zh-CN" altLang="en-US" sz="2800" b="1" dirty="0">
                <a:solidFill>
                  <a:srgbClr val="00B0F0"/>
                </a:solidFill>
              </a:rPr>
              <a:t>悔改与预备时期 </a:t>
            </a:r>
            <a:r>
              <a:rPr lang="en-US" altLang="zh-CN" sz="2800" b="1" dirty="0">
                <a:solidFill>
                  <a:srgbClr val="00B0F0"/>
                </a:solidFill>
              </a:rPr>
              <a:t>(</a:t>
            </a:r>
            <a:r>
              <a:rPr lang="zh-CN" altLang="en-US" sz="2800" b="1" dirty="0">
                <a:solidFill>
                  <a:srgbClr val="00B0F0"/>
                </a:solidFill>
              </a:rPr>
              <a:t>约公元</a:t>
            </a:r>
            <a:r>
              <a:rPr lang="en-US" altLang="zh-CN" sz="2800" b="1" dirty="0">
                <a:solidFill>
                  <a:srgbClr val="00B0F0"/>
                </a:solidFill>
              </a:rPr>
              <a:t>34-47</a:t>
            </a:r>
            <a:r>
              <a:rPr lang="zh-CN" altLang="en-US" sz="2800" b="1" dirty="0">
                <a:solidFill>
                  <a:srgbClr val="00B0F0"/>
                </a:solidFill>
              </a:rPr>
              <a:t>年</a:t>
            </a:r>
            <a:r>
              <a:rPr lang="en-US" altLang="zh-CN" sz="2800" b="1" dirty="0" smtClean="0">
                <a:solidFill>
                  <a:srgbClr val="00B0F0"/>
                </a:solidFill>
              </a:rPr>
              <a:t>)</a:t>
            </a:r>
          </a:p>
          <a:p>
            <a:endParaRPr lang="en-US" altLang="zh-CN" sz="2800" b="1" dirty="0" smtClean="0">
              <a:solidFill>
                <a:srgbClr val="00B0F0"/>
              </a:solidFill>
            </a:endParaRPr>
          </a:p>
          <a:p>
            <a:pPr marL="342900" lvl="0" indent="-342900">
              <a:buFont typeface="+mj-lt"/>
              <a:buAutoNum type="arabicPeriod" startAt="5"/>
            </a:pPr>
            <a:r>
              <a:rPr lang="zh-CN" altLang="en-US" sz="2000" dirty="0" smtClean="0"/>
              <a:t>上</a:t>
            </a:r>
            <a:r>
              <a:rPr lang="zh-CN" altLang="en-US" sz="2000" dirty="0"/>
              <a:t>耶路撒冷：他信主已经过了三年</a:t>
            </a:r>
            <a:r>
              <a:rPr lang="en-US" sz="2000" dirty="0"/>
              <a:t>(</a:t>
            </a:r>
            <a:r>
              <a:rPr lang="zh-CN" altLang="en-US" sz="2000" dirty="0"/>
              <a:t>加</a:t>
            </a:r>
            <a:r>
              <a:rPr lang="en-US" sz="2000" dirty="0"/>
              <a:t>1:18)</a:t>
            </a:r>
            <a:r>
              <a:rPr lang="zh-CN" altLang="en-US" sz="2000" dirty="0"/>
              <a:t>。扫罗在耶路撒冷与彼得同住了十五天，其他的使徒，除了主耶稣的兄弟雅各，都未与他见面</a:t>
            </a:r>
            <a:r>
              <a:rPr lang="en-US" sz="2000" dirty="0"/>
              <a:t>(</a:t>
            </a:r>
            <a:r>
              <a:rPr lang="zh-CN" altLang="en-US" sz="2000" dirty="0"/>
              <a:t>加</a:t>
            </a:r>
            <a:r>
              <a:rPr lang="en-US" sz="2000" dirty="0"/>
              <a:t>1:18-19)</a:t>
            </a:r>
            <a:r>
              <a:rPr lang="zh-CN" altLang="en-US" sz="2000" dirty="0"/>
              <a:t>。后来，扫罗在殿里祷告魂游象外时，得主指示要赶紧离开耶路撒冷，他并接受主差遣，往外邦人那里去传福音</a:t>
            </a:r>
            <a:r>
              <a:rPr lang="en-US" sz="2000" dirty="0"/>
              <a:t>(</a:t>
            </a:r>
            <a:r>
              <a:rPr lang="zh-CN" altLang="en-US" sz="2000" dirty="0"/>
              <a:t>徒</a:t>
            </a:r>
            <a:r>
              <a:rPr lang="en-US" sz="2000" dirty="0"/>
              <a:t>22:17-21)</a:t>
            </a:r>
            <a:r>
              <a:rPr lang="zh-CN" altLang="en-US" sz="2000" dirty="0"/>
              <a:t>。</a:t>
            </a:r>
            <a:endParaRPr lang="en-US" sz="2000" dirty="0"/>
          </a:p>
          <a:p>
            <a:pPr marL="342900" lvl="0" indent="-342900">
              <a:buFont typeface="+mj-lt"/>
              <a:buAutoNum type="arabicPeriod" startAt="5"/>
            </a:pPr>
            <a:r>
              <a:rPr lang="zh-CN" altLang="en-US" sz="2000" dirty="0"/>
              <a:t>下凯撒利亚，往大数去：由于扫罗在耶路撒冷放胆传道，又跟说希腊话的犹太人辩论，他们想要杀他，弟兄们就送他下凯撒利亚，往大数去</a:t>
            </a:r>
            <a:r>
              <a:rPr lang="en-US" sz="2000" dirty="0"/>
              <a:t>(</a:t>
            </a:r>
            <a:r>
              <a:rPr lang="zh-CN" altLang="en-US" sz="2000" dirty="0"/>
              <a:t>徒</a:t>
            </a:r>
            <a:r>
              <a:rPr lang="en-US" sz="2000" dirty="0"/>
              <a:t>9:28-30)</a:t>
            </a:r>
            <a:r>
              <a:rPr lang="zh-CN" altLang="en-US" sz="2000" dirty="0"/>
              <a:t>。他就在叙利亚，基利家一带传福音，叫各教会的人为了他，将荣耀归给上帝</a:t>
            </a:r>
            <a:r>
              <a:rPr lang="en-US" sz="2000" dirty="0"/>
              <a:t>(</a:t>
            </a:r>
            <a:r>
              <a:rPr lang="zh-CN" altLang="en-US" sz="2000" dirty="0"/>
              <a:t>加</a:t>
            </a:r>
            <a:r>
              <a:rPr lang="en-US" sz="2000" dirty="0"/>
              <a:t>1:21-24)</a:t>
            </a:r>
            <a:r>
              <a:rPr lang="zh-CN" altLang="en-US" sz="2000" dirty="0"/>
              <a:t>。</a:t>
            </a:r>
            <a:r>
              <a:rPr lang="en-US" sz="2000" dirty="0" err="1"/>
              <a:t>这段时期比较长，约有十年之久</a:t>
            </a:r>
            <a:endParaRPr lang="en-US" sz="2000" dirty="0" smtClean="0"/>
          </a:p>
          <a:p>
            <a:pPr lvl="0"/>
            <a:endParaRPr lang="en-US" dirty="0"/>
          </a:p>
          <a:p>
            <a:pPr lvl="0"/>
            <a:r>
              <a:rPr lang="zh-CN" altLang="en-US" dirty="0"/>
              <a:t>使徒行传 </a:t>
            </a:r>
            <a:r>
              <a:rPr lang="en-US" altLang="zh-CN" dirty="0"/>
              <a:t>22 </a:t>
            </a:r>
            <a:r>
              <a:rPr lang="en-US" altLang="zh-CN" dirty="0" smtClean="0"/>
              <a:t>:17 </a:t>
            </a:r>
            <a:r>
              <a:rPr lang="en-US" altLang="zh-CN" b="1" baseline="30000" dirty="0"/>
              <a:t> </a:t>
            </a:r>
            <a:r>
              <a:rPr lang="zh-CN" altLang="en-US" dirty="0"/>
              <a:t>“后来我回到</a:t>
            </a:r>
            <a:r>
              <a:rPr lang="zh-CN" altLang="en-US" u="sng" dirty="0"/>
              <a:t>耶路撒冷</a:t>
            </a:r>
            <a:r>
              <a:rPr lang="zh-CN" altLang="en-US" dirty="0"/>
              <a:t>，在殿里祷告的时候魂游象外， </a:t>
            </a:r>
            <a:r>
              <a:rPr lang="en-US" altLang="zh-CN" b="1" baseline="30000" dirty="0"/>
              <a:t>18 </a:t>
            </a:r>
            <a:r>
              <a:rPr lang="zh-CN" altLang="en-US" dirty="0">
                <a:solidFill>
                  <a:srgbClr val="00B0F0"/>
                </a:solidFill>
              </a:rPr>
              <a:t>看见主向我说：‘你赶紧地离开</a:t>
            </a:r>
            <a:r>
              <a:rPr lang="zh-CN" altLang="en-US" u="sng" dirty="0">
                <a:solidFill>
                  <a:srgbClr val="00B0F0"/>
                </a:solidFill>
              </a:rPr>
              <a:t>耶路撒冷</a:t>
            </a:r>
            <a:r>
              <a:rPr lang="zh-CN" altLang="en-US" dirty="0">
                <a:solidFill>
                  <a:srgbClr val="00B0F0"/>
                </a:solidFill>
              </a:rPr>
              <a:t>，不可迟延。因你为我作的见证，这里的人必不领受。</a:t>
            </a:r>
            <a:r>
              <a:rPr lang="zh-CN" altLang="en-US" dirty="0"/>
              <a:t>’ </a:t>
            </a:r>
            <a:r>
              <a:rPr lang="en-US" altLang="zh-CN" b="1" baseline="30000" dirty="0"/>
              <a:t>19 </a:t>
            </a:r>
            <a:r>
              <a:rPr lang="zh-CN" altLang="en-US" dirty="0"/>
              <a:t>我就说：‘主啊，他们知道我从前把信你的人收在监里，又在各会堂里鞭打他们。 </a:t>
            </a:r>
            <a:r>
              <a:rPr lang="en-US" altLang="zh-CN" b="1" baseline="30000" dirty="0"/>
              <a:t>20 </a:t>
            </a:r>
            <a:r>
              <a:rPr lang="zh-CN" altLang="en-US" dirty="0"/>
              <a:t>并且你的见证人</a:t>
            </a:r>
            <a:r>
              <a:rPr lang="zh-CN" altLang="en-US" u="sng" dirty="0"/>
              <a:t>司提反</a:t>
            </a:r>
            <a:r>
              <a:rPr lang="zh-CN" altLang="en-US" dirty="0"/>
              <a:t>被害流血的时候，我也站在旁边欢喜，又看守害死他之人的衣裳。’ </a:t>
            </a:r>
            <a:r>
              <a:rPr lang="en-US" altLang="zh-CN" b="1" baseline="30000" dirty="0"/>
              <a:t>21 </a:t>
            </a:r>
            <a:r>
              <a:rPr lang="zh-CN" altLang="en-US" dirty="0"/>
              <a:t>主向我说：‘</a:t>
            </a:r>
            <a:r>
              <a:rPr lang="zh-CN" altLang="en-US" dirty="0">
                <a:solidFill>
                  <a:srgbClr val="00B0F0"/>
                </a:solidFill>
              </a:rPr>
              <a:t>你去吧！我要差你远远地往外邦人那里去。</a:t>
            </a:r>
            <a:r>
              <a:rPr lang="zh-CN" altLang="en-US" dirty="0"/>
              <a:t>’”</a:t>
            </a:r>
            <a:endParaRPr lang="en-US" dirty="0"/>
          </a:p>
          <a:p>
            <a:endParaRPr lang="en-US" altLang="zh-CN" sz="2800" b="1" dirty="0"/>
          </a:p>
        </p:txBody>
      </p:sp>
    </p:spTree>
    <p:extLst>
      <p:ext uri="{BB962C8B-B14F-4D97-AF65-F5344CB8AC3E}">
        <p14:creationId xmlns:p14="http://schemas.microsoft.com/office/powerpoint/2010/main" val="2245043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smtClean="0">
                <a:solidFill>
                  <a:srgbClr val="00B0F0"/>
                </a:solidFill>
              </a:rPr>
              <a:t>三、</a:t>
            </a:r>
            <a:r>
              <a:rPr lang="zh-CN" altLang="en-US" dirty="0">
                <a:solidFill>
                  <a:srgbClr val="00B0F0"/>
                </a:solidFill>
              </a:rPr>
              <a:t>默默地传道</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386090"/>
          </a:xfrm>
          <a:prstGeom prst="rect">
            <a:avLst/>
          </a:prstGeom>
          <a:noFill/>
        </p:spPr>
        <p:txBody>
          <a:bodyPr wrap="square" rtlCol="0">
            <a:spAutoFit/>
          </a:bodyPr>
          <a:lstStyle/>
          <a:p>
            <a:r>
              <a:rPr lang="zh-CN" altLang="en-US" sz="2800" b="1" dirty="0">
                <a:solidFill>
                  <a:srgbClr val="00B0F0"/>
                </a:solidFill>
              </a:rPr>
              <a:t>悔改与预备时期 </a:t>
            </a:r>
            <a:r>
              <a:rPr lang="en-US" altLang="zh-CN" sz="2800" b="1" dirty="0">
                <a:solidFill>
                  <a:srgbClr val="00B0F0"/>
                </a:solidFill>
              </a:rPr>
              <a:t>(</a:t>
            </a:r>
            <a:r>
              <a:rPr lang="zh-CN" altLang="en-US" sz="2800" b="1" dirty="0">
                <a:solidFill>
                  <a:srgbClr val="00B0F0"/>
                </a:solidFill>
              </a:rPr>
              <a:t>约公元</a:t>
            </a:r>
            <a:r>
              <a:rPr lang="en-US" altLang="zh-CN" sz="2800" b="1" dirty="0">
                <a:solidFill>
                  <a:srgbClr val="00B0F0"/>
                </a:solidFill>
              </a:rPr>
              <a:t>34-47</a:t>
            </a:r>
            <a:r>
              <a:rPr lang="zh-CN" altLang="en-US" sz="2800" b="1" dirty="0">
                <a:solidFill>
                  <a:srgbClr val="00B0F0"/>
                </a:solidFill>
              </a:rPr>
              <a:t>年</a:t>
            </a:r>
            <a:r>
              <a:rPr lang="en-US" altLang="zh-CN" sz="2800" b="1" dirty="0" smtClean="0">
                <a:solidFill>
                  <a:srgbClr val="00B0F0"/>
                </a:solidFill>
              </a:rPr>
              <a:t>)</a:t>
            </a:r>
          </a:p>
          <a:p>
            <a:endParaRPr lang="en-US" altLang="zh-CN" sz="2800" b="1" dirty="0" smtClean="0">
              <a:solidFill>
                <a:srgbClr val="00B0F0"/>
              </a:solidFill>
            </a:endParaRPr>
          </a:p>
          <a:p>
            <a:pPr marL="342900" lvl="0" indent="-342900">
              <a:buFont typeface="+mj-lt"/>
              <a:buAutoNum type="arabicPeriod" startAt="7"/>
            </a:pPr>
            <a:r>
              <a:rPr lang="zh-CN" altLang="en-US" sz="2000" dirty="0"/>
              <a:t>到</a:t>
            </a:r>
            <a:r>
              <a:rPr lang="zh-CN" altLang="en-US" sz="2000" dirty="0">
                <a:solidFill>
                  <a:srgbClr val="00B0F0"/>
                </a:solidFill>
              </a:rPr>
              <a:t>安提阿</a:t>
            </a:r>
            <a:r>
              <a:rPr lang="zh-CN" altLang="en-US" sz="2000" dirty="0"/>
              <a:t>去：巴拿巴到大数去找扫罗，带他到安提阿去，他们在安提阿教会一起配搭事奉，有一年之久</a:t>
            </a:r>
            <a:r>
              <a:rPr lang="en-US" sz="2000" dirty="0"/>
              <a:t>(</a:t>
            </a:r>
            <a:r>
              <a:rPr lang="zh-CN" altLang="en-US" sz="2000" dirty="0"/>
              <a:t>徒</a:t>
            </a:r>
            <a:r>
              <a:rPr lang="en-US" sz="2000" dirty="0"/>
              <a:t>11:25-26)</a:t>
            </a:r>
            <a:r>
              <a:rPr lang="zh-CN" altLang="en-US" sz="2000" dirty="0"/>
              <a:t>，巴拿巴可以说是提拔扫罗的人。安提阿教会后来成为向外邦宣教的一个重要据点。</a:t>
            </a:r>
            <a:endParaRPr lang="en-US" sz="2000" dirty="0"/>
          </a:p>
          <a:p>
            <a:pPr marL="342900" lvl="0" indent="-342900">
              <a:buFont typeface="+mj-lt"/>
              <a:buAutoNum type="arabicPeriod" startAt="7"/>
            </a:pPr>
            <a:r>
              <a:rPr lang="zh-CN" altLang="en-US" sz="2000" dirty="0"/>
              <a:t>第二次到</a:t>
            </a:r>
            <a:r>
              <a:rPr lang="zh-CN" altLang="en-US" sz="2000" dirty="0">
                <a:solidFill>
                  <a:srgbClr val="00B0F0"/>
                </a:solidFill>
              </a:rPr>
              <a:t>耶路撒冷</a:t>
            </a:r>
            <a:r>
              <a:rPr lang="zh-CN" altLang="en-US" sz="2000" dirty="0"/>
              <a:t>：使徒行传</a:t>
            </a:r>
            <a:r>
              <a:rPr lang="en-US" sz="2000" dirty="0"/>
              <a:t>11:27-30</a:t>
            </a:r>
            <a:r>
              <a:rPr lang="zh-CN" altLang="en-US" sz="2000" dirty="0"/>
              <a:t>提到有一个先知，名叫亚迦布，他藉着圣灵指明天下将有大饥荒，这事到克劳</a:t>
            </a:r>
            <a:r>
              <a:rPr lang="zh-CN" altLang="en-US" sz="2000" dirty="0" smtClean="0"/>
              <a:t>第年</a:t>
            </a:r>
            <a:r>
              <a:rPr lang="zh-CN" altLang="en-US" sz="2000" dirty="0"/>
              <a:t>间果然有了。由于饥荒，安提阿教会捐了一些钱要给犹太的弟兄们，他们把钱托给巴拿巴和扫罗带去</a:t>
            </a:r>
            <a:r>
              <a:rPr lang="en-US" sz="2000" dirty="0"/>
              <a:t>(</a:t>
            </a:r>
            <a:r>
              <a:rPr lang="zh-CN" altLang="en-US" sz="2000" dirty="0"/>
              <a:t>徒</a:t>
            </a:r>
            <a:r>
              <a:rPr lang="en-US" sz="2000" dirty="0"/>
              <a:t>11:29-30)</a:t>
            </a:r>
            <a:r>
              <a:rPr lang="zh-CN" altLang="en-US" sz="2000" dirty="0"/>
              <a:t>。加拉太书</a:t>
            </a:r>
            <a:r>
              <a:rPr lang="en-US" sz="2000" dirty="0"/>
              <a:t>2:1</a:t>
            </a:r>
            <a:r>
              <a:rPr lang="zh-CN" altLang="en-US" sz="2000" dirty="0"/>
              <a:t>保罗提到过十四年之</a:t>
            </a:r>
            <a:r>
              <a:rPr lang="zh-CN" altLang="en-US" sz="2000" dirty="0" smtClean="0"/>
              <a:t>后，</a:t>
            </a:r>
            <a:r>
              <a:rPr lang="zh-CN" altLang="en-US" sz="2000" dirty="0"/>
              <a:t>他和巴拿巴再度上耶路撒冷，同行的还有提多；此次上耶路撒冷的目的是要把他们向外邦人传福音的事，向弟兄们报告。加拉太书</a:t>
            </a:r>
            <a:r>
              <a:rPr lang="en-US" sz="2000" dirty="0"/>
              <a:t>2:1</a:t>
            </a:r>
            <a:r>
              <a:rPr lang="zh-CN" altLang="en-US" sz="2000" dirty="0"/>
              <a:t>所提的这一次，可能与使徒行传</a:t>
            </a:r>
            <a:r>
              <a:rPr lang="en-US" sz="2000" dirty="0"/>
              <a:t>11:27-30</a:t>
            </a:r>
            <a:r>
              <a:rPr lang="zh-CN" altLang="en-US" sz="2000" dirty="0"/>
              <a:t>所提的同一次，也有可能是稍后在第一次宣教旅途结束时上耶路撒冷的那一次</a:t>
            </a:r>
            <a:r>
              <a:rPr lang="en-US" sz="2000" dirty="0"/>
              <a:t>(</a:t>
            </a:r>
            <a:r>
              <a:rPr lang="zh-CN" altLang="en-US" sz="2000" dirty="0"/>
              <a:t>徒</a:t>
            </a:r>
            <a:r>
              <a:rPr lang="en-US" sz="2000" dirty="0"/>
              <a:t>15:1-5)</a:t>
            </a:r>
            <a:r>
              <a:rPr lang="zh-CN" altLang="en-US" sz="2000" dirty="0" smtClean="0"/>
              <a:t>。</a:t>
            </a:r>
            <a:endParaRPr lang="en-US" altLang="zh-CN" sz="2000" dirty="0" smtClean="0"/>
          </a:p>
          <a:p>
            <a:pPr marL="342900" lvl="0" indent="-342900">
              <a:buFont typeface="+mj-lt"/>
              <a:buAutoNum type="arabicPeriod" startAt="7"/>
            </a:pPr>
            <a:r>
              <a:rPr lang="zh-CN" altLang="en-US" sz="2000" dirty="0" smtClean="0"/>
              <a:t>回</a:t>
            </a:r>
            <a:r>
              <a:rPr lang="zh-CN" altLang="en-US" sz="2000" dirty="0"/>
              <a:t>到</a:t>
            </a:r>
            <a:r>
              <a:rPr lang="zh-CN" altLang="en-US" sz="2000" dirty="0">
                <a:solidFill>
                  <a:srgbClr val="00B0F0"/>
                </a:solidFill>
              </a:rPr>
              <a:t>安提阿</a:t>
            </a:r>
            <a:r>
              <a:rPr lang="zh-CN" altLang="en-US" sz="2000" dirty="0"/>
              <a:t>：巴拿巴和扫罗在耶路撒冷办完了安提阿教会所交待捐款的事，就回安提阿去了，这一次，他们带了称呼马可的约翰同去</a:t>
            </a:r>
            <a:r>
              <a:rPr lang="en-US" sz="2000" dirty="0"/>
              <a:t>(</a:t>
            </a:r>
            <a:r>
              <a:rPr lang="zh-CN" altLang="en-US" sz="2000" dirty="0"/>
              <a:t>徒</a:t>
            </a:r>
            <a:r>
              <a:rPr lang="en-US" sz="2000" dirty="0"/>
              <a:t>12:25)</a:t>
            </a:r>
            <a:r>
              <a:rPr lang="zh-CN" altLang="en-US" sz="2000" dirty="0"/>
              <a:t>。</a:t>
            </a:r>
            <a:endParaRPr lang="en-US" sz="2000" dirty="0"/>
          </a:p>
          <a:p>
            <a:endParaRPr lang="en-US" altLang="zh-CN" sz="2800" b="1" dirty="0"/>
          </a:p>
        </p:txBody>
      </p:sp>
    </p:spTree>
    <p:extLst>
      <p:ext uri="{BB962C8B-B14F-4D97-AF65-F5344CB8AC3E}">
        <p14:creationId xmlns:p14="http://schemas.microsoft.com/office/powerpoint/2010/main" val="781934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a:solidFill>
                  <a:srgbClr val="00B0F0"/>
                </a:solidFill>
              </a:rPr>
              <a:t>四</a:t>
            </a:r>
            <a:r>
              <a:rPr lang="zh-CN" altLang="en-US" dirty="0" smtClean="0">
                <a:solidFill>
                  <a:srgbClr val="00B0F0"/>
                </a:solidFill>
              </a:rPr>
              <a:t>、</a:t>
            </a:r>
            <a:r>
              <a:rPr lang="zh-CN" altLang="en-US" dirty="0">
                <a:solidFill>
                  <a:srgbClr val="00B0F0"/>
                </a:solidFill>
              </a:rPr>
              <a:t>保</a:t>
            </a:r>
            <a:r>
              <a:rPr lang="zh-CN" altLang="en-US" dirty="0" smtClean="0">
                <a:solidFill>
                  <a:srgbClr val="00B0F0"/>
                </a:solidFill>
              </a:rPr>
              <a:t>罗的</a:t>
            </a:r>
            <a:r>
              <a:rPr lang="zh-CN" altLang="en-US" dirty="0">
                <a:solidFill>
                  <a:srgbClr val="00B0F0"/>
                </a:solidFill>
              </a:rPr>
              <a:t>使命</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693866"/>
          </a:xfrm>
          <a:prstGeom prst="rect">
            <a:avLst/>
          </a:prstGeom>
          <a:noFill/>
        </p:spPr>
        <p:txBody>
          <a:bodyPr wrap="square" rtlCol="0">
            <a:spAutoFit/>
          </a:bodyPr>
          <a:lstStyle/>
          <a:p>
            <a:r>
              <a:rPr lang="zh-CN" altLang="en-US" sz="2600" dirty="0">
                <a:solidFill>
                  <a:srgbClr val="FF0000"/>
                </a:solidFill>
              </a:rPr>
              <a:t>保罗蒙召，有一个特别的使命，就是要向外邦人传福音</a:t>
            </a:r>
            <a:r>
              <a:rPr lang="zh-CN" altLang="en-US" sz="2600" dirty="0"/>
              <a:t>。他在前往大马士革的路上，见到大光的异象时，说了两句话：「主啊，你是谁？」</a:t>
            </a:r>
            <a:r>
              <a:rPr lang="en-US" sz="2600" dirty="0"/>
              <a:t>(</a:t>
            </a:r>
            <a:r>
              <a:rPr lang="zh-CN" altLang="en-US" sz="2600" dirty="0"/>
              <a:t>徒</a:t>
            </a:r>
            <a:r>
              <a:rPr lang="en-US" sz="2600" dirty="0"/>
              <a:t>22:8)(</a:t>
            </a:r>
            <a:r>
              <a:rPr lang="zh-CN" altLang="en-US" sz="2600" dirty="0"/>
              <a:t>注</a:t>
            </a:r>
            <a:r>
              <a:rPr lang="en-US" sz="2600" dirty="0"/>
              <a:t>11)</a:t>
            </a:r>
            <a:r>
              <a:rPr lang="zh-CN" altLang="en-US" sz="2600" dirty="0"/>
              <a:t>「主啊，我当作甚么？」</a:t>
            </a:r>
            <a:r>
              <a:rPr lang="en-US" sz="2600" dirty="0"/>
              <a:t>(</a:t>
            </a:r>
            <a:r>
              <a:rPr lang="zh-CN" altLang="en-US" sz="2600" dirty="0"/>
              <a:t>徒</a:t>
            </a:r>
            <a:r>
              <a:rPr lang="en-US" sz="2600" dirty="0"/>
              <a:t>22:10)</a:t>
            </a:r>
            <a:r>
              <a:rPr lang="zh-CN" altLang="en-US" sz="2600" dirty="0">
                <a:solidFill>
                  <a:srgbClr val="FF0000"/>
                </a:solidFill>
              </a:rPr>
              <a:t>遇见主、认识主的人，下一步要问、要做的就是，「我当作甚么？</a:t>
            </a:r>
            <a:r>
              <a:rPr lang="zh-CN" altLang="en-US" sz="2600" dirty="0"/>
              <a:t>」其实，也只有遇见主、认识主的人，才能够找到自己的定位</a:t>
            </a:r>
            <a:r>
              <a:rPr lang="zh-CN" altLang="en-US" sz="2600" dirty="0" smtClean="0"/>
              <a:t>。</a:t>
            </a:r>
            <a:endParaRPr lang="en-US" altLang="zh-CN" sz="2600" dirty="0" smtClean="0"/>
          </a:p>
          <a:p>
            <a:endParaRPr lang="en-US" altLang="zh-CN" sz="2600" dirty="0" smtClean="0"/>
          </a:p>
          <a:p>
            <a:r>
              <a:rPr lang="zh-CN" altLang="en-US" sz="2600" dirty="0"/>
              <a:t>保罗信主之后，上帝在另一个异象中对亚拿尼亚说，「</a:t>
            </a:r>
            <a:r>
              <a:rPr lang="zh-CN" altLang="en-US" sz="2600" dirty="0">
                <a:solidFill>
                  <a:srgbClr val="00B0F0"/>
                </a:solidFill>
              </a:rPr>
              <a:t>他是我所拣选的器皿，要在外邦人和君王，并以色列人面前宣扬我的名。」</a:t>
            </a:r>
            <a:r>
              <a:rPr lang="en-US" sz="2600" dirty="0"/>
              <a:t>(</a:t>
            </a:r>
            <a:r>
              <a:rPr lang="zh-CN" altLang="en-US" sz="2600" dirty="0"/>
              <a:t>徒</a:t>
            </a:r>
            <a:r>
              <a:rPr lang="en-US" sz="2600" dirty="0"/>
              <a:t>9:15)</a:t>
            </a:r>
            <a:r>
              <a:rPr lang="zh-CN" altLang="en-US" sz="2600" dirty="0"/>
              <a:t>亚拿尼亚把这一番话告诉扫罗，扫罗一定记得清清楚楚。因此，后来当他向犹太人辩白时就曾转述亚拿尼亚的话说，「你要将所看见的，所听见的，对着万人为他</a:t>
            </a:r>
            <a:r>
              <a:rPr lang="en-US" sz="2600" dirty="0"/>
              <a:t>(</a:t>
            </a:r>
            <a:r>
              <a:rPr lang="zh-CN" altLang="en-US" sz="2600" dirty="0"/>
              <a:t>耶稣</a:t>
            </a:r>
            <a:r>
              <a:rPr lang="en-US" sz="2600" dirty="0"/>
              <a:t>)</a:t>
            </a:r>
            <a:r>
              <a:rPr lang="zh-CN" altLang="en-US" sz="2600" dirty="0"/>
              <a:t>作见证」</a:t>
            </a:r>
            <a:r>
              <a:rPr lang="en-US" sz="2600" dirty="0"/>
              <a:t>(</a:t>
            </a:r>
            <a:r>
              <a:rPr lang="zh-CN" altLang="en-US" sz="2600" dirty="0"/>
              <a:t>徒</a:t>
            </a:r>
            <a:r>
              <a:rPr lang="en-US" sz="2600" dirty="0"/>
              <a:t>22:15)</a:t>
            </a:r>
            <a:r>
              <a:rPr lang="zh-CN" altLang="en-US" sz="2600" dirty="0"/>
              <a:t>他也提到</a:t>
            </a:r>
            <a:r>
              <a:rPr lang="zh-CN" altLang="en-US" sz="2600" dirty="0">
                <a:solidFill>
                  <a:srgbClr val="FF0000"/>
                </a:solidFill>
              </a:rPr>
              <a:t>在耶路撒冷亲自得到主的指示</a:t>
            </a:r>
            <a:r>
              <a:rPr lang="zh-CN" altLang="en-US" sz="2600" dirty="0"/>
              <a:t>，吩咐他在外邦人中传福音</a:t>
            </a:r>
            <a:r>
              <a:rPr lang="en-US" sz="2600" dirty="0"/>
              <a:t>(</a:t>
            </a:r>
            <a:r>
              <a:rPr lang="zh-CN" altLang="en-US" sz="2600" dirty="0"/>
              <a:t>徒</a:t>
            </a:r>
            <a:r>
              <a:rPr lang="en-US" sz="2600" dirty="0"/>
              <a:t>22:17-21)</a:t>
            </a:r>
            <a:r>
              <a:rPr lang="zh-CN" altLang="en-US" sz="2600" dirty="0"/>
              <a:t>。</a:t>
            </a:r>
          </a:p>
        </p:txBody>
      </p:sp>
    </p:spTree>
    <p:extLst>
      <p:ext uri="{BB962C8B-B14F-4D97-AF65-F5344CB8AC3E}">
        <p14:creationId xmlns:p14="http://schemas.microsoft.com/office/powerpoint/2010/main" val="341017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a:solidFill>
                  <a:srgbClr val="00B0F0"/>
                </a:solidFill>
              </a:rPr>
              <a:t>四</a:t>
            </a:r>
            <a:r>
              <a:rPr lang="zh-CN" altLang="en-US" dirty="0" smtClean="0">
                <a:solidFill>
                  <a:srgbClr val="00B0F0"/>
                </a:solidFill>
              </a:rPr>
              <a:t>、</a:t>
            </a:r>
            <a:r>
              <a:rPr lang="zh-CN" altLang="en-US" dirty="0">
                <a:solidFill>
                  <a:srgbClr val="00B0F0"/>
                </a:solidFill>
              </a:rPr>
              <a:t>保</a:t>
            </a:r>
            <a:r>
              <a:rPr lang="zh-CN" altLang="en-US" dirty="0" smtClean="0">
                <a:solidFill>
                  <a:srgbClr val="00B0F0"/>
                </a:solidFill>
              </a:rPr>
              <a:t>罗的</a:t>
            </a:r>
            <a:r>
              <a:rPr lang="zh-CN" altLang="en-US" dirty="0">
                <a:solidFill>
                  <a:srgbClr val="00B0F0"/>
                </a:solidFill>
              </a:rPr>
              <a:t>使命</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632311"/>
          </a:xfrm>
          <a:prstGeom prst="rect">
            <a:avLst/>
          </a:prstGeom>
          <a:noFill/>
        </p:spPr>
        <p:txBody>
          <a:bodyPr wrap="square" rtlCol="0">
            <a:spAutoFit/>
          </a:bodyPr>
          <a:lstStyle/>
          <a:p>
            <a:r>
              <a:rPr lang="zh-CN" altLang="en-US" sz="3000" dirty="0"/>
              <a:t>使徒行传 </a:t>
            </a:r>
            <a:r>
              <a:rPr lang="en-US" altLang="zh-CN" sz="3000" dirty="0" smtClean="0"/>
              <a:t>13:44-51</a:t>
            </a:r>
            <a:r>
              <a:rPr lang="zh-CN" altLang="en-US" sz="3000" b="1" baseline="30000" dirty="0"/>
              <a:t> </a:t>
            </a:r>
            <a:r>
              <a:rPr lang="en-US" altLang="zh-CN" sz="3000" b="1" baseline="30000" dirty="0"/>
              <a:t> </a:t>
            </a:r>
            <a:r>
              <a:rPr lang="zh-CN" altLang="en-US" sz="3000" dirty="0"/>
              <a:t>到下安息日，合城的人几乎都来聚集，要听神的道。 </a:t>
            </a:r>
            <a:r>
              <a:rPr lang="en-US" altLang="zh-CN" sz="3000" b="1" baseline="30000" dirty="0"/>
              <a:t>45 </a:t>
            </a:r>
            <a:r>
              <a:rPr lang="zh-CN" altLang="en-US" sz="3000" dirty="0"/>
              <a:t>但</a:t>
            </a:r>
            <a:r>
              <a:rPr lang="zh-CN" altLang="en-US" sz="3000" u="sng" dirty="0"/>
              <a:t>犹太</a:t>
            </a:r>
            <a:r>
              <a:rPr lang="zh-CN" altLang="en-US" sz="3000" dirty="0"/>
              <a:t>人看见人这样多，就满心嫉妒，硬驳</a:t>
            </a:r>
            <a:r>
              <a:rPr lang="zh-CN" altLang="en-US" sz="3000" u="sng" dirty="0"/>
              <a:t>保罗</a:t>
            </a:r>
            <a:r>
              <a:rPr lang="zh-CN" altLang="en-US" sz="3000" dirty="0"/>
              <a:t>所说的话，并且毁谤。 </a:t>
            </a:r>
            <a:r>
              <a:rPr lang="en-US" altLang="zh-CN" sz="3000" b="1" baseline="30000" dirty="0"/>
              <a:t>46 </a:t>
            </a:r>
            <a:r>
              <a:rPr lang="zh-CN" altLang="en-US" sz="3000" u="sng" dirty="0">
                <a:solidFill>
                  <a:srgbClr val="00B0F0"/>
                </a:solidFill>
              </a:rPr>
              <a:t>保罗</a:t>
            </a:r>
            <a:r>
              <a:rPr lang="zh-CN" altLang="en-US" sz="3000" dirty="0">
                <a:solidFill>
                  <a:srgbClr val="00B0F0"/>
                </a:solidFill>
              </a:rPr>
              <a:t>和</a:t>
            </a:r>
            <a:r>
              <a:rPr lang="zh-CN" altLang="en-US" sz="3000" u="sng" dirty="0">
                <a:solidFill>
                  <a:srgbClr val="00B0F0"/>
                </a:solidFill>
              </a:rPr>
              <a:t>巴拿巴</a:t>
            </a:r>
            <a:r>
              <a:rPr lang="zh-CN" altLang="en-US" sz="3000" dirty="0">
                <a:solidFill>
                  <a:srgbClr val="00B0F0"/>
                </a:solidFill>
              </a:rPr>
              <a:t>放胆说：“神的道先讲给你们原是应当的，只因你们弃绝这道，断定自己不配得永生，我们就转向外邦人去。</a:t>
            </a:r>
            <a:r>
              <a:rPr lang="zh-CN" altLang="en-US" sz="3000" dirty="0"/>
              <a:t> </a:t>
            </a:r>
            <a:r>
              <a:rPr lang="en-US" altLang="zh-CN" sz="3000" b="1" baseline="30000" dirty="0">
                <a:solidFill>
                  <a:srgbClr val="FF0000"/>
                </a:solidFill>
              </a:rPr>
              <a:t>47 </a:t>
            </a:r>
            <a:r>
              <a:rPr lang="zh-CN" altLang="en-US" sz="3000" dirty="0">
                <a:solidFill>
                  <a:srgbClr val="FF0000"/>
                </a:solidFill>
              </a:rPr>
              <a:t>因为主曾这样吩咐我们说：‘我已经立你做外邦人的光，叫你施行救恩，直到地极。’” </a:t>
            </a:r>
            <a:r>
              <a:rPr lang="en-US" altLang="zh-CN" sz="3000" b="1" baseline="30000" dirty="0">
                <a:solidFill>
                  <a:srgbClr val="FF0000"/>
                </a:solidFill>
              </a:rPr>
              <a:t>48 </a:t>
            </a:r>
            <a:r>
              <a:rPr lang="zh-CN" altLang="en-US" sz="3000" dirty="0">
                <a:solidFill>
                  <a:srgbClr val="FF0000"/>
                </a:solidFill>
              </a:rPr>
              <a:t>外邦人听见这话，就欢喜了，赞美神的道，凡预定得永生的人都信了。</a:t>
            </a:r>
            <a:r>
              <a:rPr lang="zh-CN" altLang="en-US" sz="3000" dirty="0"/>
              <a:t> </a:t>
            </a:r>
            <a:r>
              <a:rPr lang="en-US" altLang="zh-CN" sz="3000" b="1" baseline="30000" dirty="0"/>
              <a:t>49 </a:t>
            </a:r>
            <a:r>
              <a:rPr lang="zh-CN" altLang="en-US" sz="3000" dirty="0"/>
              <a:t>于是主的道传遍了那一带地方</a:t>
            </a:r>
            <a:r>
              <a:rPr lang="zh-CN" altLang="en-US" sz="3000" dirty="0" smtClean="0"/>
              <a:t>。</a:t>
            </a:r>
            <a:r>
              <a:rPr lang="zh-CN" altLang="en-US" sz="3000" b="1" baseline="30000" dirty="0"/>
              <a:t> </a:t>
            </a:r>
            <a:r>
              <a:rPr lang="en-US" altLang="zh-CN" sz="3000" b="1" baseline="30000" dirty="0"/>
              <a:t>50 </a:t>
            </a:r>
            <a:r>
              <a:rPr lang="zh-CN" altLang="en-US" sz="3000" dirty="0"/>
              <a:t>但</a:t>
            </a:r>
            <a:r>
              <a:rPr lang="zh-CN" altLang="en-US" sz="3000" u="sng" dirty="0"/>
              <a:t>犹太</a:t>
            </a:r>
            <a:r>
              <a:rPr lang="zh-CN" altLang="en-US" sz="3000" dirty="0"/>
              <a:t>人挑唆虔敬、尊贵的妇女和城内有名望的人，</a:t>
            </a:r>
            <a:r>
              <a:rPr lang="zh-CN" altLang="en-US" sz="3000" dirty="0">
                <a:solidFill>
                  <a:srgbClr val="92D050"/>
                </a:solidFill>
              </a:rPr>
              <a:t>逼迫</a:t>
            </a:r>
            <a:r>
              <a:rPr lang="zh-CN" altLang="en-US" sz="3000" u="sng" dirty="0">
                <a:solidFill>
                  <a:srgbClr val="92D050"/>
                </a:solidFill>
              </a:rPr>
              <a:t>保罗</a:t>
            </a:r>
            <a:r>
              <a:rPr lang="zh-CN" altLang="en-US" sz="3000" dirty="0">
                <a:solidFill>
                  <a:srgbClr val="92D050"/>
                </a:solidFill>
              </a:rPr>
              <a:t>、</a:t>
            </a:r>
            <a:r>
              <a:rPr lang="zh-CN" altLang="en-US" sz="3000" u="sng" dirty="0">
                <a:solidFill>
                  <a:srgbClr val="92D050"/>
                </a:solidFill>
              </a:rPr>
              <a:t>巴拿巴</a:t>
            </a:r>
            <a:r>
              <a:rPr lang="zh-CN" altLang="en-US" sz="3000" dirty="0">
                <a:solidFill>
                  <a:srgbClr val="92D050"/>
                </a:solidFill>
              </a:rPr>
              <a:t>，将他们赶出境外。</a:t>
            </a:r>
            <a:r>
              <a:rPr lang="zh-CN" altLang="en-US" sz="3000" dirty="0"/>
              <a:t> </a:t>
            </a:r>
            <a:r>
              <a:rPr lang="en-US" altLang="zh-CN" sz="3000" b="1" baseline="30000" dirty="0"/>
              <a:t>51 </a:t>
            </a:r>
            <a:r>
              <a:rPr lang="zh-CN" altLang="en-US" sz="3000" dirty="0"/>
              <a:t>二人对着众人跺下脚上的尘土，就往</a:t>
            </a:r>
            <a:r>
              <a:rPr lang="zh-CN" altLang="en-US" sz="3000" u="sng" dirty="0"/>
              <a:t>以哥念</a:t>
            </a:r>
            <a:r>
              <a:rPr lang="zh-CN" altLang="en-US" sz="3000" dirty="0"/>
              <a:t>去了。</a:t>
            </a:r>
          </a:p>
        </p:txBody>
      </p:sp>
    </p:spTree>
    <p:extLst>
      <p:ext uri="{BB962C8B-B14F-4D97-AF65-F5344CB8AC3E}">
        <p14:creationId xmlns:p14="http://schemas.microsoft.com/office/powerpoint/2010/main" val="2089046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dirty="0">
                <a:solidFill>
                  <a:srgbClr val="00B0F0"/>
                </a:solidFill>
              </a:rPr>
              <a:t>四</a:t>
            </a:r>
            <a:r>
              <a:rPr lang="zh-CN" altLang="en-US" dirty="0" smtClean="0">
                <a:solidFill>
                  <a:srgbClr val="00B0F0"/>
                </a:solidFill>
              </a:rPr>
              <a:t>、</a:t>
            </a:r>
            <a:r>
              <a:rPr lang="zh-CN" altLang="en-US" dirty="0">
                <a:solidFill>
                  <a:srgbClr val="00B0F0"/>
                </a:solidFill>
              </a:rPr>
              <a:t>保</a:t>
            </a:r>
            <a:r>
              <a:rPr lang="zh-CN" altLang="en-US" dirty="0" smtClean="0">
                <a:solidFill>
                  <a:srgbClr val="00B0F0"/>
                </a:solidFill>
              </a:rPr>
              <a:t>罗的</a:t>
            </a:r>
            <a:r>
              <a:rPr lang="zh-CN" altLang="en-US" dirty="0">
                <a:solidFill>
                  <a:srgbClr val="00B0F0"/>
                </a:solidFill>
              </a:rPr>
              <a:t>使命</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724644"/>
          </a:xfrm>
          <a:prstGeom prst="rect">
            <a:avLst/>
          </a:prstGeom>
          <a:noFill/>
        </p:spPr>
        <p:txBody>
          <a:bodyPr wrap="square" rtlCol="0">
            <a:spAutoFit/>
          </a:bodyPr>
          <a:lstStyle/>
          <a:p>
            <a:r>
              <a:rPr lang="zh-CN" altLang="en-US" sz="3600" dirty="0"/>
              <a:t>他对反对的犹太人说：「主曾这样吩咐我们说：我</a:t>
            </a:r>
            <a:r>
              <a:rPr lang="zh-CN" altLang="en-US" sz="3600" dirty="0">
                <a:solidFill>
                  <a:srgbClr val="00B0F0"/>
                </a:solidFill>
              </a:rPr>
              <a:t>已经立你作外邦人的光</a:t>
            </a:r>
            <a:r>
              <a:rPr lang="zh-CN" altLang="en-US" sz="3600" dirty="0"/>
              <a:t>，叫你施行救恩，直到地极。」</a:t>
            </a:r>
            <a:r>
              <a:rPr lang="en-US" sz="3600" dirty="0"/>
              <a:t>(</a:t>
            </a:r>
            <a:r>
              <a:rPr lang="zh-CN" altLang="en-US" sz="3600" dirty="0"/>
              <a:t>徒</a:t>
            </a:r>
            <a:r>
              <a:rPr lang="en-US" sz="3600" dirty="0"/>
              <a:t>13:47)</a:t>
            </a:r>
            <a:r>
              <a:rPr lang="zh-CN" altLang="en-US" sz="3600" dirty="0"/>
              <a:t>他们和称为教会柱石的雅各、使徒彼得、约翰曾经行右手相交之</a:t>
            </a:r>
            <a:r>
              <a:rPr lang="zh-CN" altLang="en-US" sz="3600" dirty="0" smtClean="0"/>
              <a:t>礼，</a:t>
            </a:r>
            <a:r>
              <a:rPr lang="zh-CN" altLang="en-US" sz="3600" dirty="0"/>
              <a:t>他们要往外邦人那里去，而雅各、彼得、约翰则往受割礼的人，亦即犹太人那里去</a:t>
            </a:r>
            <a:r>
              <a:rPr lang="en-US" sz="3600" dirty="0"/>
              <a:t>(</a:t>
            </a:r>
            <a:r>
              <a:rPr lang="zh-CN" altLang="en-US" sz="3600" dirty="0"/>
              <a:t>加</a:t>
            </a:r>
            <a:r>
              <a:rPr lang="en-US" sz="3600" dirty="0"/>
              <a:t>2:9)</a:t>
            </a:r>
            <a:r>
              <a:rPr lang="zh-CN" altLang="en-US" sz="3600" dirty="0" smtClean="0"/>
              <a:t>。</a:t>
            </a:r>
            <a:endParaRPr lang="en-US" altLang="zh-CN" sz="3600" dirty="0" smtClean="0"/>
          </a:p>
          <a:p>
            <a:endParaRPr lang="en-US" altLang="zh-CN" dirty="0" smtClean="0"/>
          </a:p>
          <a:p>
            <a:r>
              <a:rPr lang="zh-CN" altLang="en-US" sz="2400" dirty="0" smtClean="0"/>
              <a:t>加</a:t>
            </a:r>
            <a:r>
              <a:rPr lang="zh-CN" altLang="en-US" sz="2400" dirty="0"/>
              <a:t>拉太书</a:t>
            </a:r>
            <a:r>
              <a:rPr lang="en-US" sz="2400" dirty="0"/>
              <a:t> 3:28</a:t>
            </a:r>
          </a:p>
          <a:p>
            <a:r>
              <a:rPr lang="zh-CN" altLang="en-US" sz="2400" dirty="0">
                <a:solidFill>
                  <a:srgbClr val="00B0F0"/>
                </a:solidFill>
              </a:rPr>
              <a:t>并 不 分 </a:t>
            </a:r>
            <a:r>
              <a:rPr lang="zh-CN" altLang="en-US" sz="2400" dirty="0"/>
              <a:t>犹 太 人 、 希 利 尼 人 ， 自 主 的 、 为 奴 的 ， 或 男 或 女 ， 因 为 你 们 </a:t>
            </a:r>
            <a:r>
              <a:rPr lang="zh-CN" altLang="en-US" sz="2400" dirty="0">
                <a:solidFill>
                  <a:srgbClr val="00B0F0"/>
                </a:solidFill>
              </a:rPr>
              <a:t>在 基 督 耶 稣 里 都 成 为 一 </a:t>
            </a:r>
            <a:r>
              <a:rPr lang="zh-CN" altLang="en-US" sz="2400" dirty="0"/>
              <a:t>了 </a:t>
            </a:r>
            <a:r>
              <a:rPr lang="zh-CN" altLang="en-US" sz="2400" dirty="0" smtClean="0"/>
              <a:t>。</a:t>
            </a:r>
            <a:endParaRPr lang="en-US" altLang="zh-CN" sz="2400" dirty="0" smtClean="0"/>
          </a:p>
          <a:p>
            <a:endParaRPr lang="en-US" altLang="zh-CN" sz="2400" dirty="0" smtClean="0">
              <a:solidFill>
                <a:srgbClr val="00B050"/>
              </a:solidFill>
            </a:endParaRPr>
          </a:p>
        </p:txBody>
      </p:sp>
    </p:spTree>
    <p:extLst>
      <p:ext uri="{BB962C8B-B14F-4D97-AF65-F5344CB8AC3E}">
        <p14:creationId xmlns:p14="http://schemas.microsoft.com/office/powerpoint/2010/main" val="219813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a:lnSpc>
                <a:spcPts val="1800"/>
              </a:lnSpc>
              <a:spcBef>
                <a:spcPts val="480"/>
              </a:spcBef>
              <a:spcAft>
                <a:spcPts val="600"/>
              </a:spcAft>
            </a:pPr>
            <a:r>
              <a:rPr lang="zh-CN" altLang="en-US" dirty="0">
                <a:solidFill>
                  <a:srgbClr val="00B0F0"/>
                </a:solidFill>
              </a:rPr>
              <a:t>李白</a:t>
            </a:r>
            <a:r>
              <a:rPr lang="en-US" altLang="zh-CN" dirty="0">
                <a:solidFill>
                  <a:srgbClr val="00B0F0"/>
                </a:solidFill>
              </a:rPr>
              <a:t>《</a:t>
            </a:r>
            <a:r>
              <a:rPr lang="zh-CN" altLang="en-US" dirty="0">
                <a:solidFill>
                  <a:srgbClr val="00B0F0"/>
                </a:solidFill>
              </a:rPr>
              <a:t>将进酒</a:t>
            </a:r>
            <a:r>
              <a:rPr lang="en-US" altLang="zh-CN" dirty="0" smtClean="0">
                <a:solidFill>
                  <a:srgbClr val="00B0F0"/>
                </a:solidFill>
              </a:rPr>
              <a:t>》</a:t>
            </a:r>
            <a:r>
              <a:rPr lang="zh-CN" altLang="en-US" dirty="0" smtClean="0">
                <a:solidFill>
                  <a:srgbClr val="00B0F0"/>
                </a:solidFill>
              </a:rPr>
              <a:t>：</a:t>
            </a:r>
            <a:r>
              <a:rPr lang="zh-CN" altLang="en-US" dirty="0">
                <a:solidFill>
                  <a:srgbClr val="00B0F0"/>
                </a:solidFill>
              </a:rPr>
              <a:t>天生我材必有用</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195883"/>
            <a:ext cx="9091246" cy="5632311"/>
          </a:xfrm>
          <a:prstGeom prst="rect">
            <a:avLst/>
          </a:prstGeom>
          <a:noFill/>
        </p:spPr>
        <p:txBody>
          <a:bodyPr wrap="square" rtlCol="0">
            <a:spAutoFit/>
          </a:bodyPr>
          <a:lstStyle/>
          <a:p>
            <a:r>
              <a:rPr lang="zh-CN" altLang="en-US" sz="2400" dirty="0"/>
              <a:t>君不见，黄河之水天上来，奔流到海不复回。 </a:t>
            </a:r>
            <a:endParaRPr lang="en-US" sz="2400" dirty="0"/>
          </a:p>
          <a:p>
            <a:r>
              <a:rPr lang="zh-CN" altLang="en-US" sz="2400" dirty="0"/>
              <a:t>君不见，高堂明镜悲白发，朝如青丝暮成雪。</a:t>
            </a:r>
            <a:endParaRPr lang="en-US" sz="2400" dirty="0"/>
          </a:p>
          <a:p>
            <a:r>
              <a:rPr lang="zh-CN" altLang="en-US" sz="2400" dirty="0">
                <a:solidFill>
                  <a:srgbClr val="00B0F0"/>
                </a:solidFill>
              </a:rPr>
              <a:t>人生得意须尽欢，莫使金樽空对月。 </a:t>
            </a:r>
            <a:endParaRPr lang="en-US" sz="2400" dirty="0">
              <a:solidFill>
                <a:srgbClr val="00B0F0"/>
              </a:solidFill>
            </a:endParaRPr>
          </a:p>
          <a:p>
            <a:r>
              <a:rPr lang="zh-CN" altLang="en-US" sz="2400" dirty="0">
                <a:solidFill>
                  <a:srgbClr val="00B0F0"/>
                </a:solidFill>
              </a:rPr>
              <a:t>天生我材必有用，千金散尽还复来。</a:t>
            </a:r>
            <a:r>
              <a:rPr lang="zh-CN" altLang="en-US" sz="2400" dirty="0"/>
              <a:t> </a:t>
            </a:r>
            <a:endParaRPr lang="en-US" sz="2400" dirty="0"/>
          </a:p>
          <a:p>
            <a:r>
              <a:rPr lang="zh-CN" altLang="en-US" sz="2400" dirty="0"/>
              <a:t>烹羊宰牛且为乐，会须一饮三百杯。</a:t>
            </a:r>
            <a:endParaRPr lang="en-US" sz="2400" dirty="0"/>
          </a:p>
          <a:p>
            <a:r>
              <a:rPr lang="zh-CN" altLang="en-US" sz="2400" dirty="0"/>
              <a:t>岑夫子，丹丘生，将进酒，君莫停。 </a:t>
            </a:r>
            <a:endParaRPr lang="en-US" sz="2400" dirty="0"/>
          </a:p>
          <a:p>
            <a:r>
              <a:rPr lang="zh-CN" altLang="en-US" sz="2400" dirty="0"/>
              <a:t>与君歌一曲，请君为我倾耳听。</a:t>
            </a:r>
            <a:endParaRPr lang="en-US" sz="2400" dirty="0"/>
          </a:p>
          <a:p>
            <a:r>
              <a:rPr lang="zh-CN" altLang="en-US" sz="2400" dirty="0"/>
              <a:t>钟鼓馔玉不足贵，但愿长醉不复醒。 </a:t>
            </a:r>
            <a:endParaRPr lang="en-US" sz="2400" dirty="0"/>
          </a:p>
          <a:p>
            <a:r>
              <a:rPr lang="zh-CN" altLang="en-US" sz="2400" dirty="0"/>
              <a:t>古来圣贤皆寂寞，惟有饮者留其名。</a:t>
            </a:r>
            <a:endParaRPr lang="en-US" sz="2400" dirty="0"/>
          </a:p>
          <a:p>
            <a:r>
              <a:rPr lang="zh-CN" altLang="en-US" sz="2400" dirty="0"/>
              <a:t>陈王昔时宴平乐，斗酒十千恣欢谑。</a:t>
            </a:r>
            <a:endParaRPr lang="en-US" sz="2400" dirty="0"/>
          </a:p>
          <a:p>
            <a:r>
              <a:rPr lang="en-US" sz="2400" dirty="0"/>
              <a:t> </a:t>
            </a:r>
            <a:r>
              <a:rPr lang="zh-CN" altLang="en-US" sz="2400" dirty="0"/>
              <a:t>主人何为言少钱，径须沽取对君酌。</a:t>
            </a:r>
            <a:endParaRPr lang="en-US" sz="2400" dirty="0"/>
          </a:p>
          <a:p>
            <a:r>
              <a:rPr lang="zh-CN" altLang="en-US" sz="2400" dirty="0"/>
              <a:t>五花马，千金裘，呼儿将出换美酒，与尔同销万古愁</a:t>
            </a:r>
            <a:r>
              <a:rPr lang="zh-CN" altLang="en-US" sz="2400" dirty="0" smtClean="0"/>
              <a:t>。</a:t>
            </a:r>
            <a:endParaRPr lang="en-US" altLang="zh-CN" sz="2400" dirty="0" smtClean="0"/>
          </a:p>
          <a:p>
            <a:endParaRPr lang="en-US" altLang="zh-CN" sz="2400" dirty="0" smtClean="0">
              <a:solidFill>
                <a:srgbClr val="00B050"/>
              </a:solidFill>
            </a:endParaRPr>
          </a:p>
          <a:p>
            <a:r>
              <a:rPr lang="zh-CN" altLang="en-US" sz="2400" dirty="0" smtClean="0">
                <a:solidFill>
                  <a:srgbClr val="00B050"/>
                </a:solidFill>
              </a:rPr>
              <a:t>思考一下：我们信主之后，从主得到的异象或者使命是什么？</a:t>
            </a:r>
            <a:r>
              <a:rPr lang="zh-CN" altLang="en-US" sz="2400" dirty="0">
                <a:solidFill>
                  <a:srgbClr val="00B050"/>
                </a:solidFill>
              </a:rPr>
              <a:t>我</a:t>
            </a:r>
            <a:r>
              <a:rPr lang="zh-CN" altLang="en-US" sz="2400" dirty="0" smtClean="0">
                <a:solidFill>
                  <a:srgbClr val="00B050"/>
                </a:solidFill>
              </a:rPr>
              <a:t>们在行使从主而来的使命吗？保罗的使命对我们的鞭策？</a:t>
            </a:r>
            <a:endParaRPr lang="zh-CN" altLang="en-US" sz="2400" dirty="0">
              <a:solidFill>
                <a:srgbClr val="00B05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009" y="1945532"/>
            <a:ext cx="4431696" cy="3227961"/>
          </a:xfrm>
          <a:prstGeom prst="rect">
            <a:avLst/>
          </a:prstGeom>
        </p:spPr>
      </p:pic>
    </p:spTree>
    <p:extLst>
      <p:ext uri="{BB962C8B-B14F-4D97-AF65-F5344CB8AC3E}">
        <p14:creationId xmlns:p14="http://schemas.microsoft.com/office/powerpoint/2010/main" val="3764660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smtClean="0">
                <a:solidFill>
                  <a:srgbClr val="00B0F0"/>
                </a:solidFill>
              </a:rPr>
              <a:t>使命</a:t>
            </a:r>
            <a:r>
              <a:rPr lang="zh-CN" altLang="en-US" sz="4000" dirty="0" smtClean="0">
                <a:solidFill>
                  <a:srgbClr val="00B050"/>
                </a:solidFill>
              </a:rPr>
              <a:t>人生</a:t>
            </a:r>
            <a:r>
              <a:rPr lang="zh-CN" altLang="en-US" sz="4000" dirty="0" smtClean="0">
                <a:solidFill>
                  <a:srgbClr val="00B0F0"/>
                </a:solidFill>
              </a:rPr>
              <a:t>：认识、信靠、活出基督</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3503866269"/>
              </p:ext>
            </p:extLst>
          </p:nvPr>
        </p:nvGraphicFramePr>
        <p:xfrm>
          <a:off x="0" y="1158030"/>
          <a:ext cx="9144000" cy="5699969"/>
        </p:xfrm>
        <a:graphic>
          <a:graphicData uri="http://schemas.openxmlformats.org/drawingml/2006/table">
            <a:tbl>
              <a:tblPr firstRow="1" firstCol="1" bandRow="1">
                <a:tableStyleId>{5C22544A-7EE6-4342-B048-85BDC9FD1C3A}</a:tableStyleId>
              </a:tblPr>
              <a:tblGrid>
                <a:gridCol w="2286000">
                  <a:extLst>
                    <a:ext uri="{9D8B030D-6E8A-4147-A177-3AD203B41FA5}">
                      <a16:colId xmlns:a16="http://schemas.microsoft.com/office/drawing/2014/main" val="3240073378"/>
                    </a:ext>
                  </a:extLst>
                </a:gridCol>
                <a:gridCol w="2286000">
                  <a:extLst>
                    <a:ext uri="{9D8B030D-6E8A-4147-A177-3AD203B41FA5}">
                      <a16:colId xmlns:a16="http://schemas.microsoft.com/office/drawing/2014/main" val="3511215104"/>
                    </a:ext>
                  </a:extLst>
                </a:gridCol>
                <a:gridCol w="2286000">
                  <a:extLst>
                    <a:ext uri="{9D8B030D-6E8A-4147-A177-3AD203B41FA5}">
                      <a16:colId xmlns:a16="http://schemas.microsoft.com/office/drawing/2014/main" val="2133363837"/>
                    </a:ext>
                  </a:extLst>
                </a:gridCol>
                <a:gridCol w="2286000">
                  <a:extLst>
                    <a:ext uri="{9D8B030D-6E8A-4147-A177-3AD203B41FA5}">
                      <a16:colId xmlns:a16="http://schemas.microsoft.com/office/drawing/2014/main" val="1610428161"/>
                    </a:ext>
                  </a:extLst>
                </a:gridCol>
              </a:tblGrid>
              <a:tr h="356375">
                <a:tc>
                  <a:txBody>
                    <a:bodyPr/>
                    <a:lstStyle/>
                    <a:p>
                      <a:pPr marL="0" marR="0">
                        <a:lnSpc>
                          <a:spcPct val="107000"/>
                        </a:lnSpc>
                        <a:spcBef>
                          <a:spcPts val="0"/>
                        </a:spcBef>
                        <a:spcAft>
                          <a:spcPts val="0"/>
                        </a:spcAft>
                      </a:pPr>
                      <a:r>
                        <a:rPr lang="zh-CN" sz="1000">
                          <a:effectLst/>
                        </a:rPr>
                        <a:t>特征</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摩西</a:t>
                      </a:r>
                      <a:r>
                        <a:rPr lang="en-US" sz="1000">
                          <a:effectLst/>
                        </a:rPr>
                        <a:t> (Moses)</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约书亚</a:t>
                      </a:r>
                      <a:r>
                        <a:rPr lang="en-US" sz="1000">
                          <a:effectLst/>
                        </a:rPr>
                        <a:t> (Joshua)</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保罗</a:t>
                      </a:r>
                      <a:r>
                        <a:rPr lang="en-US" sz="1000">
                          <a:effectLst/>
                        </a:rPr>
                        <a:t> (Paul)</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2506016174"/>
                  </a:ext>
                </a:extLst>
              </a:tr>
              <a:tr h="631633">
                <a:tc>
                  <a:txBody>
                    <a:bodyPr/>
                    <a:lstStyle/>
                    <a:p>
                      <a:pPr marL="0" marR="0">
                        <a:lnSpc>
                          <a:spcPct val="107000"/>
                        </a:lnSpc>
                        <a:spcBef>
                          <a:spcPts val="0"/>
                        </a:spcBef>
                        <a:spcAft>
                          <a:spcPts val="0"/>
                        </a:spcAft>
                      </a:pPr>
                      <a:r>
                        <a:rPr lang="zh-CN" sz="1000">
                          <a:effectLst/>
                        </a:rPr>
                        <a:t>遇见神的地点</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dirty="0">
                          <a:effectLst/>
                        </a:rPr>
                        <a:t>米甸的旷野，在燃烧的荆棘中。</a:t>
                      </a:r>
                      <a:endParaRPr lang="en-US" sz="1100" dirty="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约旦河畔的沙漠，在摩西去世后神直接的呼召。</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大马士革的路上，被天上的光所击倒。</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1382627147"/>
                  </a:ext>
                </a:extLst>
              </a:tr>
              <a:tr h="631633">
                <a:tc>
                  <a:txBody>
                    <a:bodyPr/>
                    <a:lstStyle/>
                    <a:p>
                      <a:pPr marL="0" marR="0">
                        <a:lnSpc>
                          <a:spcPct val="107000"/>
                        </a:lnSpc>
                        <a:spcBef>
                          <a:spcPts val="0"/>
                        </a:spcBef>
                        <a:spcAft>
                          <a:spcPts val="0"/>
                        </a:spcAft>
                      </a:pPr>
                      <a:r>
                        <a:rPr lang="zh-CN" sz="1000">
                          <a:effectLst/>
                        </a:rPr>
                        <a:t>转变前的身份与状态</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米甸的牧羊人。曾经的埃及王子，因杀人而逃亡。</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摩西的助手和仆人。一位忠心的副手和军事领袖。</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法利赛人，迫害者。狂热地追捕和残害基督徒。</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3001089241"/>
                  </a:ext>
                </a:extLst>
              </a:tr>
              <a:tr h="631633">
                <a:tc>
                  <a:txBody>
                    <a:bodyPr/>
                    <a:lstStyle/>
                    <a:p>
                      <a:pPr marL="0" marR="0">
                        <a:lnSpc>
                          <a:spcPct val="107000"/>
                        </a:lnSpc>
                        <a:spcBef>
                          <a:spcPts val="0"/>
                        </a:spcBef>
                        <a:spcAft>
                          <a:spcPts val="0"/>
                        </a:spcAft>
                      </a:pPr>
                      <a:r>
                        <a:rPr lang="zh-CN" sz="1000">
                          <a:effectLst/>
                        </a:rPr>
                        <a:t>遇见神的方式</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神以异象和声音亲自显现并说话。</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神以声音向他说话，命令他接替摩西。</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复活的耶稣以大光和声音亲自显现。</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623828214"/>
                  </a:ext>
                </a:extLst>
              </a:tr>
              <a:tr h="631633">
                <a:tc>
                  <a:txBody>
                    <a:bodyPr/>
                    <a:lstStyle/>
                    <a:p>
                      <a:pPr marL="0" marR="0">
                        <a:lnSpc>
                          <a:spcPct val="107000"/>
                        </a:lnSpc>
                        <a:spcBef>
                          <a:spcPts val="0"/>
                        </a:spcBef>
                        <a:spcAft>
                          <a:spcPts val="0"/>
                        </a:spcAft>
                      </a:pPr>
                      <a:r>
                        <a:rPr lang="zh-CN" sz="1000">
                          <a:effectLst/>
                        </a:rPr>
                        <a:t>核心转变</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从逃亡者到领袖。从安稳的牧羊人变为以色列的立法者和救赎者。</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从仆人到接班人。从忠实的副手变为以色列的元帅和征服者。</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从仇敌到使徒。从教会的迫害者变为外邦人的使徒。</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982701951"/>
                  </a:ext>
                </a:extLst>
              </a:tr>
              <a:tr h="631633">
                <a:tc>
                  <a:txBody>
                    <a:bodyPr/>
                    <a:lstStyle/>
                    <a:p>
                      <a:pPr marL="0" marR="0">
                        <a:lnSpc>
                          <a:spcPct val="107000"/>
                        </a:lnSpc>
                        <a:spcBef>
                          <a:spcPts val="0"/>
                        </a:spcBef>
                        <a:spcAft>
                          <a:spcPts val="0"/>
                        </a:spcAft>
                      </a:pPr>
                      <a:r>
                        <a:rPr lang="zh-CN" sz="1000">
                          <a:effectLst/>
                        </a:rPr>
                        <a:t>转变后的一致反应</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dirty="0">
                          <a:effectLst/>
                        </a:rPr>
                        <a:t>顺服神的呼召，尽管有犹疑，最终还是去了埃及。</a:t>
                      </a:r>
                      <a:endParaRPr lang="en-US" sz="1100" dirty="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刚强壮胆，顺服神的命令，准备进入应许之地。</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立即顺服，立刻停止迫害，并询问当做何事。</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3670377318"/>
                  </a:ext>
                </a:extLst>
              </a:tr>
              <a:tr h="631633">
                <a:tc>
                  <a:txBody>
                    <a:bodyPr/>
                    <a:lstStyle/>
                    <a:p>
                      <a:pPr marL="0" marR="0">
                        <a:lnSpc>
                          <a:spcPct val="107000"/>
                        </a:lnSpc>
                        <a:spcBef>
                          <a:spcPts val="0"/>
                        </a:spcBef>
                        <a:spcAft>
                          <a:spcPts val="0"/>
                        </a:spcAft>
                      </a:pPr>
                      <a:r>
                        <a:rPr lang="zh-CN" sz="1000">
                          <a:effectLst/>
                        </a:rPr>
                        <a:t>生命的驱动力</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dirty="0">
                          <a:effectLst/>
                        </a:rPr>
                        <a:t>神的同在和命令。他完全依赖神的能力和指引。</a:t>
                      </a:r>
                      <a:endParaRPr lang="en-US" sz="1100" dirty="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dirty="0">
                          <a:effectLst/>
                        </a:rPr>
                        <a:t>神的应许和话语。他刚强壮胆，完全信靠神的应许。</a:t>
                      </a:r>
                      <a:endParaRPr lang="en-US" sz="1100" dirty="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基督的爱和使命。他以传福音为生命的核心，为此舍弃一切。</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2356165932"/>
                  </a:ext>
                </a:extLst>
              </a:tr>
              <a:tr h="631633">
                <a:tc>
                  <a:txBody>
                    <a:bodyPr/>
                    <a:lstStyle/>
                    <a:p>
                      <a:pPr marL="0" marR="0">
                        <a:lnSpc>
                          <a:spcPct val="107000"/>
                        </a:lnSpc>
                        <a:spcBef>
                          <a:spcPts val="0"/>
                        </a:spcBef>
                        <a:spcAft>
                          <a:spcPts val="0"/>
                        </a:spcAft>
                      </a:pPr>
                      <a:r>
                        <a:rPr lang="zh-CN" sz="1000">
                          <a:effectLst/>
                        </a:rPr>
                        <a:t>最终成就</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带领以色列人出埃及，在西奈山领受律法。</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带领以色列人进入和征服迦南地。</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将福音传向外邦世界，写下了大部分新约书信。</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2768154420"/>
                  </a:ext>
                </a:extLst>
              </a:tr>
              <a:tr h="922163">
                <a:tc>
                  <a:txBody>
                    <a:bodyPr/>
                    <a:lstStyle/>
                    <a:p>
                      <a:pPr marL="0" marR="0">
                        <a:lnSpc>
                          <a:spcPct val="107000"/>
                        </a:lnSpc>
                        <a:spcBef>
                          <a:spcPts val="0"/>
                        </a:spcBef>
                        <a:spcAft>
                          <a:spcPts val="0"/>
                        </a:spcAft>
                      </a:pPr>
                      <a:r>
                        <a:rPr lang="zh-CN" sz="1000">
                          <a:effectLst/>
                        </a:rPr>
                        <a:t>如何体现</a:t>
                      </a:r>
                      <a:r>
                        <a:rPr lang="en-US" sz="1000">
                          <a:effectLst/>
                        </a:rPr>
                        <a:t>“</a:t>
                      </a:r>
                      <a:r>
                        <a:rPr lang="zh-CN" sz="1000">
                          <a:effectLst/>
                        </a:rPr>
                        <a:t>天生我才必有用</a:t>
                      </a:r>
                      <a:r>
                        <a:rPr lang="en-US" sz="1000">
                          <a:effectLst/>
                        </a:rPr>
                        <a:t>”</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神使用他在埃及所学的领导力，以及在旷野学会的谦卑与忍耐。</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a:effectLst/>
                        </a:rPr>
                        <a:t>神使用他的忠诚和军事才能，使他成为征服迦南地的器皿。</a:t>
                      </a:r>
                      <a:endParaRPr lang="en-US" sz="1100">
                        <a:effectLst/>
                        <a:latin typeface="Calibri" panose="020F0502020204030204" pitchFamily="34" charset="0"/>
                        <a:ea typeface="DengXian"/>
                        <a:cs typeface="Times New Roman" panose="02020603050405020304" pitchFamily="18" charset="0"/>
                      </a:endParaRPr>
                    </a:p>
                  </a:txBody>
                  <a:tcPr marL="28575" marR="28575" marT="19050" marB="19050" anchor="b"/>
                </a:tc>
                <a:tc>
                  <a:txBody>
                    <a:bodyPr/>
                    <a:lstStyle/>
                    <a:p>
                      <a:pPr marL="0" marR="0">
                        <a:lnSpc>
                          <a:spcPct val="107000"/>
                        </a:lnSpc>
                        <a:spcBef>
                          <a:spcPts val="0"/>
                        </a:spcBef>
                        <a:spcAft>
                          <a:spcPts val="0"/>
                        </a:spcAft>
                      </a:pPr>
                      <a:r>
                        <a:rPr lang="zh-CN" sz="1000" dirty="0">
                          <a:effectLst/>
                        </a:rPr>
                        <a:t>神使用他的法利赛背景和罗马公民身份，使他能向犹太人和外邦人传福音。</a:t>
                      </a:r>
                      <a:endParaRPr lang="en-US" sz="1100" dirty="0">
                        <a:effectLst/>
                        <a:latin typeface="Calibri" panose="020F0502020204030204" pitchFamily="34" charset="0"/>
                        <a:ea typeface="DengXian"/>
                        <a:cs typeface="Times New Roman" panose="02020603050405020304" pitchFamily="18" charset="0"/>
                      </a:endParaRPr>
                    </a:p>
                  </a:txBody>
                  <a:tcPr marL="28575" marR="28575" marT="19050" marB="19050" anchor="b"/>
                </a:tc>
                <a:extLst>
                  <a:ext uri="{0D108BD9-81ED-4DB2-BD59-A6C34878D82A}">
                    <a16:rowId xmlns:a16="http://schemas.microsoft.com/office/drawing/2014/main" val="1129300445"/>
                  </a:ext>
                </a:extLst>
              </a:tr>
            </a:tbl>
          </a:graphicData>
        </a:graphic>
      </p:graphicFrame>
    </p:spTree>
    <p:extLst>
      <p:ext uri="{BB962C8B-B14F-4D97-AF65-F5344CB8AC3E}">
        <p14:creationId xmlns:p14="http://schemas.microsoft.com/office/powerpoint/2010/main" val="619098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20"/>
            <a:ext cx="9144000" cy="1143000"/>
          </a:xfrm>
          <a:solidFill>
            <a:schemeClr val="accent3">
              <a:lumMod val="20000"/>
              <a:lumOff val="80000"/>
            </a:schemeClr>
          </a:solidFill>
        </p:spPr>
        <p:txBody>
          <a:bodyPr>
            <a:normAutofit/>
          </a:bodyPr>
          <a:lstStyle/>
          <a:p>
            <a:pPr marL="0" marR="0">
              <a:lnSpc>
                <a:spcPct val="107000"/>
              </a:lnSpc>
              <a:spcBef>
                <a:spcPts val="200"/>
              </a:spcBef>
              <a:spcAft>
                <a:spcPts val="0"/>
              </a:spcAft>
            </a:pPr>
            <a:r>
              <a:rPr lang="zh-CN" altLang="en-US" sz="3600" dirty="0">
                <a:solidFill>
                  <a:srgbClr val="00B0F0"/>
                </a:solidFill>
                <a:effectLst/>
                <a:latin typeface="Adobe Kaiti Std R" panose="02020400000000000000" pitchFamily="18" charset="-128"/>
                <a:ea typeface="Adobe Kaiti Std R" panose="02020400000000000000" pitchFamily="18" charset="-128"/>
                <a:cs typeface="MS Mincho" panose="02020609040205080304" pitchFamily="49" charset="-128"/>
              </a:rPr>
              <a:t>思考问题</a:t>
            </a:r>
            <a:endParaRPr lang="en-US" sz="3200" b="1" dirty="0">
              <a:solidFill>
                <a:srgbClr val="00B0F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559893814"/>
              </p:ext>
            </p:extLst>
          </p:nvPr>
        </p:nvGraphicFramePr>
        <p:xfrm>
          <a:off x="91439" y="1159720"/>
          <a:ext cx="9117215" cy="5698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089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765CE6E-07AD-DFD7-E57E-E5A64C091144}"/>
              </a:ext>
            </a:extLst>
          </p:cNvPr>
          <p:cNvSpPr txBox="1">
            <a:spLocks/>
          </p:cNvSpPr>
          <p:nvPr/>
        </p:nvSpPr>
        <p:spPr bwMode="auto">
          <a:xfrm>
            <a:off x="0" y="0"/>
            <a:ext cx="9134764" cy="6858000"/>
          </a:xfrm>
          <a:prstGeom prst="rect">
            <a:avLst/>
          </a:prstGeom>
          <a:solidFill>
            <a:srgbClr val="00206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lvl="0" algn="l"/>
            <a:r>
              <a:rPr lang="zh-CN" altLang="en-US" sz="3600" b="1" dirty="0" smtClean="0">
                <a:solidFill>
                  <a:srgbClr val="FFFF00"/>
                </a:solidFill>
              </a:rPr>
              <a:t>九、使徒行传与保罗书信的写作 </a:t>
            </a:r>
            <a:r>
              <a:rPr lang="en-US" altLang="zh-CN" sz="1800" b="1" dirty="0" smtClean="0">
                <a:solidFill>
                  <a:srgbClr val="FF0000"/>
                </a:solidFill>
              </a:rPr>
              <a:t>(</a:t>
            </a:r>
            <a:r>
              <a:rPr lang="zh-CN" altLang="en-US" sz="1800" b="1" dirty="0" smtClean="0">
                <a:solidFill>
                  <a:srgbClr val="FF0000"/>
                </a:solidFill>
              </a:rPr>
              <a:t>来自田牧师）</a:t>
            </a:r>
          </a:p>
          <a:p>
            <a:pPr lvl="0" algn="l"/>
            <a:endParaRPr lang="zh-CN" altLang="en-US" sz="1400" b="1" dirty="0" smtClean="0">
              <a:solidFill>
                <a:srgbClr val="FFFF00"/>
              </a:solidFill>
            </a:endParaRPr>
          </a:p>
          <a:p>
            <a:pPr lvl="0" algn="l"/>
            <a:r>
              <a:rPr lang="en-US" altLang="zh-CN" sz="3200" b="1" dirty="0" smtClean="0">
                <a:solidFill>
                  <a:srgbClr val="FFFF00"/>
                </a:solidFill>
              </a:rPr>
              <a:t>1.</a:t>
            </a:r>
            <a:r>
              <a:rPr lang="zh-CN" altLang="en-US" sz="3200" b="1" dirty="0" smtClean="0">
                <a:solidFill>
                  <a:srgbClr val="FFFF00"/>
                </a:solidFill>
              </a:rPr>
              <a:t>第一次旅行布道之后，</a:t>
            </a:r>
            <a:r>
              <a:rPr lang="en-US" altLang="zh-CN" sz="3200" b="1" dirty="0" smtClean="0">
                <a:solidFill>
                  <a:schemeClr val="bg1"/>
                </a:solidFill>
              </a:rPr>
              <a:t>1</a:t>
            </a:r>
            <a:r>
              <a:rPr lang="zh-CN" altLang="en-US" sz="3200" b="1" dirty="0" smtClean="0">
                <a:solidFill>
                  <a:schemeClr val="bg1"/>
                </a:solidFill>
              </a:rPr>
              <a:t>卷</a:t>
            </a:r>
            <a:r>
              <a:rPr lang="zh-CN" altLang="en-US" sz="3200" b="1" dirty="0" smtClean="0">
                <a:solidFill>
                  <a:srgbClr val="FFFF00"/>
                </a:solidFill>
              </a:rPr>
              <a:t>：加拉太书（约</a:t>
            </a:r>
            <a:r>
              <a:rPr lang="en-US" altLang="zh-CN" sz="3200" b="1" dirty="0" smtClean="0">
                <a:solidFill>
                  <a:srgbClr val="FFFF00"/>
                </a:solidFill>
              </a:rPr>
              <a:t>40-49 A.D.</a:t>
            </a:r>
            <a:r>
              <a:rPr lang="zh-CN" altLang="en-US" sz="3200" b="1" dirty="0" smtClean="0">
                <a:solidFill>
                  <a:srgbClr val="FFFF00"/>
                </a:solidFill>
              </a:rPr>
              <a:t>）</a:t>
            </a:r>
          </a:p>
          <a:p>
            <a:pPr lvl="0" algn="l"/>
            <a:r>
              <a:rPr lang="en-US" altLang="zh-CN" sz="3200" b="1" dirty="0" smtClean="0">
                <a:solidFill>
                  <a:srgbClr val="FFFF00"/>
                </a:solidFill>
              </a:rPr>
              <a:t>2.</a:t>
            </a:r>
            <a:r>
              <a:rPr lang="zh-CN" altLang="en-US" sz="3200" b="1" dirty="0" smtClean="0">
                <a:solidFill>
                  <a:srgbClr val="FFFF00"/>
                </a:solidFill>
              </a:rPr>
              <a:t>第二次旅行布道之中，</a:t>
            </a:r>
            <a:r>
              <a:rPr lang="en-US" altLang="zh-CN" sz="3200" b="1" dirty="0" smtClean="0">
                <a:solidFill>
                  <a:schemeClr val="bg1"/>
                </a:solidFill>
              </a:rPr>
              <a:t>2</a:t>
            </a:r>
            <a:r>
              <a:rPr lang="zh-CN" altLang="en-US" sz="3200" b="1" dirty="0" smtClean="0">
                <a:solidFill>
                  <a:schemeClr val="bg1"/>
                </a:solidFill>
              </a:rPr>
              <a:t>卷：</a:t>
            </a:r>
            <a:r>
              <a:rPr lang="zh-CN" altLang="en-US" sz="3200" b="1" dirty="0" smtClean="0">
                <a:solidFill>
                  <a:srgbClr val="FFFF00"/>
                </a:solidFill>
              </a:rPr>
              <a:t>帖撒罗尼迦前、后书（约</a:t>
            </a:r>
            <a:r>
              <a:rPr lang="en-US" altLang="zh-CN" sz="3200" b="1" dirty="0" smtClean="0">
                <a:solidFill>
                  <a:srgbClr val="FFFF00"/>
                </a:solidFill>
              </a:rPr>
              <a:t>50-54 A.D.</a:t>
            </a:r>
            <a:r>
              <a:rPr lang="zh-CN" altLang="en-US" sz="3200" b="1" dirty="0" smtClean="0">
                <a:solidFill>
                  <a:srgbClr val="FFFF00"/>
                </a:solidFill>
              </a:rPr>
              <a:t>）</a:t>
            </a:r>
          </a:p>
          <a:p>
            <a:pPr lvl="0" algn="l"/>
            <a:r>
              <a:rPr lang="en-US" altLang="zh-CN" sz="3200" b="1" dirty="0" smtClean="0">
                <a:solidFill>
                  <a:srgbClr val="FFFF00"/>
                </a:solidFill>
              </a:rPr>
              <a:t>3.</a:t>
            </a:r>
            <a:r>
              <a:rPr lang="zh-CN" altLang="en-US" sz="3200" b="1" dirty="0" smtClean="0">
                <a:solidFill>
                  <a:srgbClr val="FFFF00"/>
                </a:solidFill>
              </a:rPr>
              <a:t>第三次旅行布道之中，</a:t>
            </a:r>
            <a:r>
              <a:rPr lang="en-US" altLang="zh-CN" sz="3200" b="1" dirty="0" smtClean="0">
                <a:solidFill>
                  <a:schemeClr val="bg1"/>
                </a:solidFill>
              </a:rPr>
              <a:t>3</a:t>
            </a:r>
            <a:r>
              <a:rPr lang="zh-CN" altLang="en-US" sz="3200" b="1" dirty="0" smtClean="0">
                <a:solidFill>
                  <a:schemeClr val="bg1"/>
                </a:solidFill>
              </a:rPr>
              <a:t>卷</a:t>
            </a:r>
            <a:r>
              <a:rPr lang="zh-CN" altLang="en-US" sz="3200" b="1" dirty="0" smtClean="0">
                <a:solidFill>
                  <a:srgbClr val="FFFF00"/>
                </a:solidFill>
              </a:rPr>
              <a:t>：哥林多前、后书，罗马书（约</a:t>
            </a:r>
            <a:r>
              <a:rPr lang="en-US" altLang="zh-CN" sz="3200" b="1" dirty="0" smtClean="0">
                <a:solidFill>
                  <a:srgbClr val="FFFF00"/>
                </a:solidFill>
              </a:rPr>
              <a:t>50-57 A.D.</a:t>
            </a:r>
            <a:r>
              <a:rPr lang="zh-CN" altLang="en-US" sz="3200" b="1" dirty="0" smtClean="0">
                <a:solidFill>
                  <a:srgbClr val="FFFF00"/>
                </a:solidFill>
              </a:rPr>
              <a:t>）</a:t>
            </a:r>
          </a:p>
          <a:p>
            <a:pPr lvl="0" algn="l"/>
            <a:r>
              <a:rPr lang="en-US" altLang="zh-CN" sz="3200" b="1" dirty="0" smtClean="0">
                <a:solidFill>
                  <a:srgbClr val="FFFF00"/>
                </a:solidFill>
              </a:rPr>
              <a:t>4.</a:t>
            </a:r>
            <a:r>
              <a:rPr lang="zh-CN" altLang="en-US" sz="3200" b="1" dirty="0" smtClean="0">
                <a:solidFill>
                  <a:srgbClr val="FFFF00"/>
                </a:solidFill>
              </a:rPr>
              <a:t>第一次被监禁，</a:t>
            </a:r>
            <a:r>
              <a:rPr lang="zh-CN" altLang="en-US" sz="3200" b="1" dirty="0" smtClean="0">
                <a:solidFill>
                  <a:schemeClr val="bg1"/>
                </a:solidFill>
              </a:rPr>
              <a:t>监狱书信四卷</a:t>
            </a:r>
            <a:r>
              <a:rPr lang="zh-CN" altLang="en-US" sz="3200" b="1" dirty="0" smtClean="0">
                <a:solidFill>
                  <a:srgbClr val="FFFF00"/>
                </a:solidFill>
              </a:rPr>
              <a:t>：以弗所书、腓立比书、歌罗西书、腓利门书（</a:t>
            </a:r>
            <a:r>
              <a:rPr lang="en-US" altLang="zh-CN" sz="3200" b="1" dirty="0" smtClean="0">
                <a:solidFill>
                  <a:srgbClr val="FFFF00"/>
                </a:solidFill>
              </a:rPr>
              <a:t>60-62 A.D.</a:t>
            </a:r>
            <a:r>
              <a:rPr lang="zh-CN" altLang="en-US" sz="3200" b="1" dirty="0" smtClean="0">
                <a:solidFill>
                  <a:srgbClr val="FFFF00"/>
                </a:solidFill>
              </a:rPr>
              <a:t>）</a:t>
            </a:r>
          </a:p>
          <a:p>
            <a:pPr lvl="0" algn="l"/>
            <a:r>
              <a:rPr lang="en-US" altLang="zh-CN" sz="3200" b="1" dirty="0" smtClean="0">
                <a:solidFill>
                  <a:srgbClr val="FFFF00"/>
                </a:solidFill>
              </a:rPr>
              <a:t>5.</a:t>
            </a:r>
            <a:r>
              <a:rPr lang="zh-CN" altLang="en-US" sz="3200" b="1" dirty="0" smtClean="0">
                <a:solidFill>
                  <a:srgbClr val="FFFF00"/>
                </a:solidFill>
              </a:rPr>
              <a:t>被释放期间，</a:t>
            </a:r>
            <a:r>
              <a:rPr lang="zh-CN" altLang="en-US" sz="3200" b="1" dirty="0" smtClean="0">
                <a:solidFill>
                  <a:schemeClr val="bg1"/>
                </a:solidFill>
              </a:rPr>
              <a:t>教牧书信二卷</a:t>
            </a:r>
            <a:r>
              <a:rPr lang="zh-CN" altLang="en-US" sz="3200" b="1" dirty="0" smtClean="0">
                <a:solidFill>
                  <a:srgbClr val="FFFF00"/>
                </a:solidFill>
              </a:rPr>
              <a:t>，提摩太前书，提多书（</a:t>
            </a:r>
            <a:r>
              <a:rPr lang="en-US" altLang="zh-CN" sz="3200" b="1" dirty="0" smtClean="0">
                <a:solidFill>
                  <a:srgbClr val="FFFF00"/>
                </a:solidFill>
              </a:rPr>
              <a:t>62-66 A.D.</a:t>
            </a:r>
            <a:r>
              <a:rPr lang="zh-CN" altLang="en-US" sz="3200" b="1" dirty="0" smtClean="0">
                <a:solidFill>
                  <a:srgbClr val="FFFF00"/>
                </a:solidFill>
              </a:rPr>
              <a:t>）</a:t>
            </a:r>
          </a:p>
          <a:p>
            <a:pPr lvl="0" algn="l"/>
            <a:r>
              <a:rPr lang="en-US" altLang="zh-CN" sz="3200" b="1" dirty="0" smtClean="0">
                <a:solidFill>
                  <a:srgbClr val="FFFF00"/>
                </a:solidFill>
              </a:rPr>
              <a:t>6.</a:t>
            </a:r>
            <a:r>
              <a:rPr lang="zh-CN" altLang="en-US" sz="3200" b="1" dirty="0" smtClean="0">
                <a:solidFill>
                  <a:srgbClr val="FFFF00"/>
                </a:solidFill>
              </a:rPr>
              <a:t>第二次被监禁，</a:t>
            </a:r>
            <a:r>
              <a:rPr lang="zh-CN" altLang="en-US" sz="3200" b="1" dirty="0" smtClean="0">
                <a:solidFill>
                  <a:schemeClr val="bg1"/>
                </a:solidFill>
              </a:rPr>
              <a:t>教牧书信一卷：</a:t>
            </a:r>
            <a:r>
              <a:rPr lang="zh-CN" altLang="en-US" sz="3200" b="1" dirty="0" smtClean="0">
                <a:solidFill>
                  <a:srgbClr val="FFFF00"/>
                </a:solidFill>
              </a:rPr>
              <a:t>提摩太后书（</a:t>
            </a:r>
            <a:r>
              <a:rPr lang="en-US" altLang="zh-CN" sz="3200" b="1" dirty="0" smtClean="0">
                <a:solidFill>
                  <a:srgbClr val="FFFF00"/>
                </a:solidFill>
              </a:rPr>
              <a:t>67 A.D.</a:t>
            </a:r>
            <a:r>
              <a:rPr lang="zh-CN" altLang="en-US" sz="3200" b="1" dirty="0" smtClean="0">
                <a:solidFill>
                  <a:srgbClr val="FFFF00"/>
                </a:solidFill>
              </a:rPr>
              <a:t>）</a:t>
            </a:r>
          </a:p>
        </p:txBody>
      </p:sp>
    </p:spTree>
    <p:extLst>
      <p:ext uri="{BB962C8B-B14F-4D97-AF65-F5344CB8AC3E}">
        <p14:creationId xmlns:p14="http://schemas.microsoft.com/office/powerpoint/2010/main" val="3560313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一</a:t>
            </a:r>
            <a:r>
              <a:rPr lang="zh-CN" altLang="en-US" sz="4000" dirty="0" smtClean="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rPr>
              <a:t>、</a:t>
            </a:r>
            <a:r>
              <a:rPr lang="zh-CN" altLang="en-US" dirty="0" smtClean="0">
                <a:solidFill>
                  <a:srgbClr val="00B0F0"/>
                </a:solidFill>
              </a:rPr>
              <a:t>保</a:t>
            </a:r>
            <a:r>
              <a:rPr lang="zh-CN" altLang="en-US" dirty="0">
                <a:solidFill>
                  <a:srgbClr val="00B0F0"/>
                </a:solidFill>
              </a:rPr>
              <a:t>罗</a:t>
            </a:r>
            <a:r>
              <a:rPr lang="zh-CN" altLang="en-US" dirty="0">
                <a:solidFill>
                  <a:srgbClr val="FF0000"/>
                </a:solidFill>
              </a:rPr>
              <a:t>原是</a:t>
            </a:r>
            <a:r>
              <a:rPr lang="zh-CN" altLang="en-US" dirty="0">
                <a:solidFill>
                  <a:srgbClr val="00B0F0"/>
                </a:solidFill>
              </a:rPr>
              <a:t>怎样的人</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sp>
        <p:nvSpPr>
          <p:cNvPr id="12" name="TextBox 11">
            <a:extLst>
              <a:ext uri="{FF2B5EF4-FFF2-40B4-BE49-F238E27FC236}">
                <a16:creationId xmlns:a16="http://schemas.microsoft.com/office/drawing/2014/main" id="{DE4D97C7-CC1F-4E27-A9BF-749B09273A1E}"/>
              </a:ext>
            </a:extLst>
          </p:cNvPr>
          <p:cNvSpPr txBox="1"/>
          <p:nvPr/>
        </p:nvSpPr>
        <p:spPr>
          <a:xfrm>
            <a:off x="0" y="1263540"/>
            <a:ext cx="9091246" cy="6555641"/>
          </a:xfrm>
          <a:prstGeom prst="rect">
            <a:avLst/>
          </a:prstGeom>
          <a:noFill/>
        </p:spPr>
        <p:txBody>
          <a:bodyPr wrap="square" rtlCol="0">
            <a:spAutoFit/>
          </a:bodyPr>
          <a:lstStyle/>
          <a:p>
            <a:r>
              <a:rPr lang="zh-CN" altLang="en-US" sz="2800" dirty="0"/>
              <a:t>保罗又名扫罗，保罗是他的希腊名字，当他信主以后过一段时间开始第一次宣教时，使徒行传就改称他为保罗</a:t>
            </a:r>
            <a:r>
              <a:rPr lang="en-US" sz="2800" dirty="0"/>
              <a:t>(</a:t>
            </a:r>
            <a:r>
              <a:rPr lang="zh-CN" altLang="en-US" sz="2800" dirty="0"/>
              <a:t>徒</a:t>
            </a:r>
            <a:r>
              <a:rPr lang="en-US" sz="2800" dirty="0"/>
              <a:t>13:9)</a:t>
            </a:r>
            <a:r>
              <a:rPr lang="zh-CN" altLang="en-US" sz="2800" dirty="0" smtClean="0"/>
              <a:t>。</a:t>
            </a:r>
            <a:endParaRPr lang="en-US" altLang="zh-CN" sz="2800" dirty="0" smtClean="0"/>
          </a:p>
          <a:p>
            <a:endParaRPr lang="en-US" sz="2800" dirty="0"/>
          </a:p>
          <a:p>
            <a:pPr marL="514350" indent="-514350">
              <a:buAutoNum type="arabicPeriod"/>
            </a:pPr>
            <a:r>
              <a:rPr lang="zh-CN" altLang="en-US" sz="3200" dirty="0" smtClean="0"/>
              <a:t>他</a:t>
            </a:r>
            <a:r>
              <a:rPr lang="zh-CN" altLang="en-US" sz="3200" dirty="0"/>
              <a:t>的出生：扫罗出生在基利家的大数</a:t>
            </a:r>
            <a:r>
              <a:rPr lang="en-US" sz="3200" dirty="0"/>
              <a:t>(</a:t>
            </a:r>
            <a:r>
              <a:rPr lang="zh-CN" altLang="en-US" sz="3200" dirty="0"/>
              <a:t>徒</a:t>
            </a:r>
            <a:r>
              <a:rPr lang="en-US" sz="3200" dirty="0"/>
              <a:t>21:39)</a:t>
            </a:r>
            <a:r>
              <a:rPr lang="zh-CN" altLang="en-US" sz="3200" dirty="0"/>
              <a:t>，这并不是一个无名的小城，而是一个大学城，它不但有希腊化的色彩，同时也是一个政治和商业的中心</a:t>
            </a:r>
            <a:r>
              <a:rPr lang="zh-CN" altLang="en-US" sz="3200" dirty="0" smtClean="0"/>
              <a:t>。</a:t>
            </a:r>
            <a:endParaRPr lang="en-US" altLang="zh-CN" sz="3200" dirty="0" smtClean="0"/>
          </a:p>
          <a:p>
            <a:endParaRPr lang="en-US" altLang="zh-CN" sz="3200" dirty="0" smtClean="0"/>
          </a:p>
          <a:p>
            <a:r>
              <a:rPr lang="zh-CN" altLang="en-US" sz="3200" dirty="0">
                <a:solidFill>
                  <a:srgbClr val="FF0000"/>
                </a:solidFill>
              </a:rPr>
              <a:t>徒</a:t>
            </a:r>
            <a:r>
              <a:rPr lang="en-US" sz="3200" dirty="0" smtClean="0">
                <a:solidFill>
                  <a:srgbClr val="FF0000"/>
                </a:solidFill>
              </a:rPr>
              <a:t>21:39 </a:t>
            </a:r>
            <a:r>
              <a:rPr lang="zh-CN" altLang="en-US" sz="3200" u="sng" dirty="0" smtClean="0">
                <a:solidFill>
                  <a:srgbClr val="FF0000"/>
                </a:solidFill>
              </a:rPr>
              <a:t>保</a:t>
            </a:r>
            <a:r>
              <a:rPr lang="zh-CN" altLang="en-US" sz="3200" u="sng" dirty="0">
                <a:solidFill>
                  <a:srgbClr val="FF0000"/>
                </a:solidFill>
              </a:rPr>
              <a:t>罗</a:t>
            </a:r>
            <a:r>
              <a:rPr lang="zh-CN" altLang="en-US" sz="3200" dirty="0">
                <a:solidFill>
                  <a:srgbClr val="FF0000"/>
                </a:solidFill>
              </a:rPr>
              <a:t>说：“我本是</a:t>
            </a:r>
            <a:r>
              <a:rPr lang="zh-CN" altLang="en-US" sz="3200" u="sng" dirty="0">
                <a:solidFill>
                  <a:srgbClr val="FF0000"/>
                </a:solidFill>
              </a:rPr>
              <a:t>犹太</a:t>
            </a:r>
            <a:r>
              <a:rPr lang="zh-CN" altLang="en-US" sz="3200" dirty="0">
                <a:solidFill>
                  <a:srgbClr val="FF0000"/>
                </a:solidFill>
              </a:rPr>
              <a:t>人，生在</a:t>
            </a:r>
            <a:r>
              <a:rPr lang="zh-CN" altLang="en-US" sz="3200" u="sng" dirty="0">
                <a:solidFill>
                  <a:srgbClr val="FF0000"/>
                </a:solidFill>
              </a:rPr>
              <a:t>基利家</a:t>
            </a:r>
            <a:r>
              <a:rPr lang="zh-CN" altLang="en-US" sz="3200" dirty="0">
                <a:solidFill>
                  <a:srgbClr val="FF0000"/>
                </a:solidFill>
              </a:rPr>
              <a:t>的</a:t>
            </a:r>
            <a:r>
              <a:rPr lang="zh-CN" altLang="en-US" sz="3200" u="sng" dirty="0">
                <a:solidFill>
                  <a:srgbClr val="FF0000"/>
                </a:solidFill>
              </a:rPr>
              <a:t>大数</a:t>
            </a:r>
            <a:r>
              <a:rPr lang="zh-CN" altLang="en-US" sz="3200" dirty="0">
                <a:solidFill>
                  <a:srgbClr val="FF0000"/>
                </a:solidFill>
              </a:rPr>
              <a:t>，并不是无名小城的人。</a:t>
            </a:r>
            <a:endParaRPr lang="en-US" sz="3200" dirty="0">
              <a:solidFill>
                <a:srgbClr val="FF0000"/>
              </a:solidFill>
            </a:endParaRPr>
          </a:p>
          <a:p>
            <a:endParaRPr lang="en-US" sz="2800" dirty="0"/>
          </a:p>
          <a:p>
            <a:endParaRPr lang="en-US" altLang="ja-JP" sz="3600" b="0" i="0" dirty="0" smtClean="0">
              <a:solidFill>
                <a:srgbClr val="000000"/>
              </a:solidFill>
              <a:effectLst/>
              <a:latin typeface="system-ui"/>
            </a:endParaRPr>
          </a:p>
          <a:p>
            <a:endParaRPr lang="en-US" sz="2000" dirty="0">
              <a:solidFill>
                <a:srgbClr val="00B050"/>
              </a:solidFill>
            </a:endParaRPr>
          </a:p>
        </p:txBody>
      </p:sp>
    </p:spTree>
    <p:extLst>
      <p:ext uri="{BB962C8B-B14F-4D97-AF65-F5344CB8AC3E}">
        <p14:creationId xmlns:p14="http://schemas.microsoft.com/office/powerpoint/2010/main" val="3742678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8"/>
            <a:ext cx="9144000" cy="1143000"/>
          </a:xfrm>
          <a:solidFill>
            <a:schemeClr val="bg2"/>
          </a:solidFill>
        </p:spPr>
        <p:txBody>
          <a:bodyPr>
            <a:normAutofit/>
          </a:bodyPr>
          <a:lstStyle/>
          <a:p>
            <a:pPr marL="0" marR="0">
              <a:lnSpc>
                <a:spcPts val="1800"/>
              </a:lnSpc>
              <a:spcBef>
                <a:spcPts val="480"/>
              </a:spcBef>
              <a:spcAft>
                <a:spcPts val="600"/>
              </a:spcAft>
            </a:pPr>
            <a:r>
              <a:rPr lang="zh-CN" altLang="en-US" sz="4000" dirty="0" smtClean="0"/>
              <a:t>基</a:t>
            </a:r>
            <a:r>
              <a:rPr lang="zh-CN" altLang="en-US" sz="4000" dirty="0"/>
              <a:t>利家的大数</a:t>
            </a:r>
            <a:endParaRPr lang="zh-CN" altLang="en-US" sz="4000" dirty="0">
              <a:solidFill>
                <a:srgbClr val="00B0F0"/>
              </a:solidFill>
              <a:effectLst/>
              <a:latin typeface="Adobe Fangsong Std R" panose="02020400000000000000" pitchFamily="18" charset="-128"/>
              <a:ea typeface="Adobe Fangsong Std R" panose="02020400000000000000" pitchFamily="18" charset="-128"/>
              <a:cs typeface="MS Mincho" panose="02020609040205080304" pitchFamily="49" charset="-128"/>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1158029"/>
            <a:ext cx="4470401" cy="5699972"/>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470401" y="1200150"/>
            <a:ext cx="4599708" cy="3732068"/>
          </a:xfrm>
          <a:prstGeom prst="rect">
            <a:avLst/>
          </a:prstGeom>
        </p:spPr>
      </p:pic>
      <p:sp>
        <p:nvSpPr>
          <p:cNvPr id="3" name="TextBox 2"/>
          <p:cNvSpPr txBox="1"/>
          <p:nvPr/>
        </p:nvSpPr>
        <p:spPr>
          <a:xfrm>
            <a:off x="4470401" y="5098473"/>
            <a:ext cx="4673599" cy="1569660"/>
          </a:xfrm>
          <a:prstGeom prst="rect">
            <a:avLst/>
          </a:prstGeom>
          <a:noFill/>
        </p:spPr>
        <p:txBody>
          <a:bodyPr wrap="square" rtlCol="0">
            <a:spAutoFit/>
          </a:bodyPr>
          <a:lstStyle/>
          <a:p>
            <a:r>
              <a:rPr lang="en-US" sz="2400" dirty="0"/>
              <a:t>“</a:t>
            </a:r>
            <a:r>
              <a:rPr lang="zh-CN" altLang="en-US" sz="2400" dirty="0"/>
              <a:t>你是罗马人吗？他说：是。百夫长说：我用许多银子才入了这民的名分。保罗说：</a:t>
            </a:r>
            <a:r>
              <a:rPr lang="en-US" sz="2400" dirty="0"/>
              <a:t>‘</a:t>
            </a:r>
            <a:r>
              <a:rPr lang="zh-CN" altLang="en-US" sz="2400" dirty="0"/>
              <a:t>我生来就是。</a:t>
            </a:r>
            <a:r>
              <a:rPr lang="en-US" sz="2400" dirty="0" smtClean="0"/>
              <a:t>’”  ——</a:t>
            </a:r>
            <a:r>
              <a:rPr lang="zh-CN" altLang="en-US" sz="2400" dirty="0"/>
              <a:t>使徒行传</a:t>
            </a:r>
            <a:r>
              <a:rPr lang="en-US" sz="2400" dirty="0"/>
              <a:t> 22:27-28</a:t>
            </a:r>
          </a:p>
        </p:txBody>
      </p:sp>
    </p:spTree>
    <p:extLst>
      <p:ext uri="{BB962C8B-B14F-4D97-AF65-F5344CB8AC3E}">
        <p14:creationId xmlns:p14="http://schemas.microsoft.com/office/powerpoint/2010/main" val="1039996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48"/>
            <a:ext cx="9144000" cy="926977"/>
          </a:xfrm>
          <a:solidFill>
            <a:schemeClr val="accent3">
              <a:lumMod val="20000"/>
              <a:lumOff val="80000"/>
            </a:schemeClr>
          </a:solidFill>
        </p:spPr>
        <p:txBody>
          <a:bodyPr>
            <a:normAutofit/>
          </a:bodyPr>
          <a:lstStyle/>
          <a:p>
            <a:r>
              <a:rPr lang="zh-CN" altLang="en-US" dirty="0"/>
              <a:t>大数的历史与文化背景</a:t>
            </a:r>
            <a:endParaRPr lang="en-US" sz="3600" b="1" dirty="0">
              <a:solidFill>
                <a:srgbClr val="00B0F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TextBox 2"/>
          <p:cNvSpPr txBox="1"/>
          <p:nvPr/>
        </p:nvSpPr>
        <p:spPr>
          <a:xfrm>
            <a:off x="0" y="935968"/>
            <a:ext cx="9144000" cy="5632311"/>
          </a:xfrm>
          <a:prstGeom prst="rect">
            <a:avLst/>
          </a:prstGeom>
          <a:noFill/>
        </p:spPr>
        <p:txBody>
          <a:bodyPr wrap="square" rtlCol="0">
            <a:spAutoFit/>
          </a:bodyPr>
          <a:lstStyle/>
          <a:p>
            <a:r>
              <a:rPr lang="en-US" sz="2400" dirty="0"/>
              <a:t>1. </a:t>
            </a:r>
            <a:r>
              <a:rPr lang="zh-CN" altLang="en-US" sz="2400" b="1" dirty="0"/>
              <a:t>地理位置</a:t>
            </a:r>
            <a:endParaRPr lang="en-US" sz="2400" dirty="0"/>
          </a:p>
          <a:p>
            <a:r>
              <a:rPr lang="en-US" sz="2400" dirty="0"/>
              <a:t>·  </a:t>
            </a:r>
            <a:r>
              <a:rPr lang="zh-CN" altLang="en-US" sz="2400" dirty="0"/>
              <a:t>大数是位于今土耳其南部的一个古城，靠近地中海，属于</a:t>
            </a:r>
            <a:r>
              <a:rPr lang="en-US" sz="2400" dirty="0"/>
              <a:t>“</a:t>
            </a:r>
            <a:r>
              <a:rPr lang="zh-CN" altLang="en-US" sz="2400" dirty="0"/>
              <a:t>基利家</a:t>
            </a:r>
            <a:r>
              <a:rPr lang="en-US" sz="2400" dirty="0"/>
              <a:t>”</a:t>
            </a:r>
            <a:r>
              <a:rPr lang="zh-CN" altLang="en-US" sz="2400" dirty="0"/>
              <a:t>省份。</a:t>
            </a:r>
            <a:endParaRPr lang="en-US" sz="2400" dirty="0"/>
          </a:p>
          <a:p>
            <a:r>
              <a:rPr lang="en-US" sz="2400" dirty="0"/>
              <a:t>·  </a:t>
            </a:r>
            <a:r>
              <a:rPr lang="zh-CN" altLang="en-US" sz="2400" dirty="0"/>
              <a:t>它是通往东方的贸易通道之一，交通便利，商贸繁荣</a:t>
            </a:r>
            <a:r>
              <a:rPr lang="zh-CN" altLang="en-US" sz="2400" dirty="0" smtClean="0"/>
              <a:t>。</a:t>
            </a:r>
            <a:endParaRPr lang="en-US" altLang="zh-CN" sz="2400" dirty="0" smtClean="0"/>
          </a:p>
          <a:p>
            <a:endParaRPr lang="en-US" altLang="zh-CN" sz="2400" dirty="0" smtClean="0"/>
          </a:p>
          <a:p>
            <a:r>
              <a:rPr lang="en-US" sz="2400" b="1" dirty="0"/>
              <a:t>2. </a:t>
            </a:r>
            <a:r>
              <a:rPr lang="en-US" sz="2400" dirty="0" err="1"/>
              <a:t>文化与教育</a:t>
            </a:r>
            <a:endParaRPr lang="en-US" sz="2400" b="1" dirty="0"/>
          </a:p>
          <a:p>
            <a:pPr lvl="0"/>
            <a:r>
              <a:rPr lang="zh-CN" altLang="en-US" sz="2400" dirty="0"/>
              <a:t>大数在古代以</a:t>
            </a:r>
            <a:r>
              <a:rPr lang="en-US" sz="2400" dirty="0"/>
              <a:t>“</a:t>
            </a:r>
            <a:r>
              <a:rPr lang="zh-CN" altLang="en-US" sz="2400" dirty="0"/>
              <a:t>学术与哲学</a:t>
            </a:r>
            <a:r>
              <a:rPr lang="en-US" sz="2400" dirty="0"/>
              <a:t>”</a:t>
            </a:r>
            <a:r>
              <a:rPr lang="zh-CN" altLang="en-US" sz="2400" dirty="0"/>
              <a:t>著称，是当时罗马帝国重要的文化中心之一。</a:t>
            </a:r>
            <a:endParaRPr lang="en-US" sz="2400" dirty="0"/>
          </a:p>
          <a:p>
            <a:pPr lvl="0"/>
            <a:r>
              <a:rPr lang="zh-CN" altLang="en-US" sz="2400" dirty="0"/>
              <a:t>有历史学家记载，大数的学术地位甚至可以与雅典和亚历山大城相</a:t>
            </a:r>
            <a:r>
              <a:rPr lang="zh-CN" altLang="en-US" sz="2400" dirty="0" smtClean="0"/>
              <a:t>比。因</a:t>
            </a:r>
            <a:r>
              <a:rPr lang="zh-CN" altLang="en-US" sz="2400" dirty="0"/>
              <a:t>此，保罗说</a:t>
            </a:r>
            <a:r>
              <a:rPr lang="en-US" sz="2400" dirty="0"/>
              <a:t>“</a:t>
            </a:r>
            <a:r>
              <a:rPr lang="zh-CN" altLang="en-US" sz="2400" dirty="0"/>
              <a:t>大数并非无名小城</a:t>
            </a:r>
            <a:r>
              <a:rPr lang="en-US" sz="2400" dirty="0"/>
              <a:t>”</a:t>
            </a:r>
            <a:r>
              <a:rPr lang="zh-CN" altLang="en-US" sz="2400" dirty="0"/>
              <a:t>是有历史根据的</a:t>
            </a:r>
            <a:r>
              <a:rPr lang="zh-CN" altLang="en-US" sz="2400" dirty="0" smtClean="0"/>
              <a:t>。</a:t>
            </a:r>
            <a:endParaRPr lang="en-US" altLang="zh-CN" sz="2400" dirty="0" smtClean="0"/>
          </a:p>
          <a:p>
            <a:pPr lvl="0"/>
            <a:endParaRPr lang="en-US" sz="2400" dirty="0"/>
          </a:p>
          <a:p>
            <a:r>
              <a:rPr lang="en-US" sz="2400" b="1" dirty="0"/>
              <a:t>3. </a:t>
            </a:r>
            <a:r>
              <a:rPr lang="en-US" sz="2400" dirty="0" err="1" smtClean="0"/>
              <a:t>政治地位</a:t>
            </a:r>
            <a:endParaRPr lang="en-US" sz="2400" b="1" dirty="0"/>
          </a:p>
          <a:p>
            <a:pPr lvl="0"/>
            <a:r>
              <a:rPr lang="en-US" sz="2400" dirty="0"/>
              <a:t>大数是罗马帝国的“</a:t>
            </a:r>
            <a:r>
              <a:rPr lang="en-US" sz="2400" dirty="0" err="1"/>
              <a:t>自由城</a:t>
            </a:r>
            <a:r>
              <a:rPr lang="en-US" sz="2400" dirty="0"/>
              <a:t>”（Free City），</a:t>
            </a:r>
            <a:r>
              <a:rPr lang="en-US" sz="2400" dirty="0" err="1"/>
              <a:t>享有</a:t>
            </a:r>
            <a:r>
              <a:rPr lang="en-US" sz="2400" dirty="0" err="1">
                <a:solidFill>
                  <a:srgbClr val="00B0F0"/>
                </a:solidFill>
              </a:rPr>
              <a:t>高度自治权</a:t>
            </a:r>
            <a:r>
              <a:rPr lang="en-US" sz="2400" dirty="0"/>
              <a:t>。</a:t>
            </a:r>
          </a:p>
          <a:p>
            <a:pPr lvl="0"/>
            <a:r>
              <a:rPr lang="zh-CN" altLang="en-US" sz="2400" dirty="0"/>
              <a:t>保罗身为</a:t>
            </a:r>
            <a:r>
              <a:rPr lang="en-US" sz="2400" dirty="0"/>
              <a:t>“</a:t>
            </a:r>
            <a:r>
              <a:rPr lang="zh-CN" altLang="en-US" sz="2400" dirty="0"/>
              <a:t>大数人</a:t>
            </a:r>
            <a:r>
              <a:rPr lang="en-US" sz="2400" dirty="0"/>
              <a:t>”</a:t>
            </a:r>
            <a:r>
              <a:rPr lang="zh-CN" altLang="en-US" sz="2400" dirty="0"/>
              <a:t>，很可能是因出生在这</a:t>
            </a:r>
            <a:r>
              <a:rPr lang="en-US" sz="2400" dirty="0"/>
              <a:t>“</a:t>
            </a:r>
            <a:r>
              <a:rPr lang="zh-CN" altLang="en-US" sz="2400" dirty="0"/>
              <a:t>自由城</a:t>
            </a:r>
            <a:r>
              <a:rPr lang="en-US" sz="2400" dirty="0"/>
              <a:t>”</a:t>
            </a:r>
            <a:r>
              <a:rPr lang="zh-CN" altLang="en-US" sz="2400" dirty="0"/>
              <a:t>而拥有</a:t>
            </a:r>
            <a:r>
              <a:rPr lang="en-US" sz="2400" dirty="0"/>
              <a:t>“</a:t>
            </a:r>
            <a:r>
              <a:rPr lang="zh-CN" altLang="en-US" sz="2400" dirty="0"/>
              <a:t>罗马公民权</a:t>
            </a:r>
            <a:r>
              <a:rPr lang="en-US" sz="2400" dirty="0"/>
              <a:t>”</a:t>
            </a:r>
            <a:r>
              <a:rPr lang="zh-CN" altLang="en-US" sz="2400" dirty="0" smtClean="0"/>
              <a:t>。</a:t>
            </a:r>
            <a:endParaRPr lang="en-US" altLang="zh-CN" dirty="0" smtClean="0"/>
          </a:p>
        </p:txBody>
      </p:sp>
    </p:spTree>
    <p:extLst>
      <p:ext uri="{BB962C8B-B14F-4D97-AF65-F5344CB8AC3E}">
        <p14:creationId xmlns:p14="http://schemas.microsoft.com/office/powerpoint/2010/main" val="345624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96"/>
            <a:ext cx="9144000" cy="960442"/>
          </a:xfrm>
          <a:solidFill>
            <a:schemeClr val="accent3">
              <a:lumMod val="20000"/>
              <a:lumOff val="80000"/>
            </a:schemeClr>
          </a:solidFill>
        </p:spPr>
        <p:txBody>
          <a:bodyPr>
            <a:normAutofit/>
          </a:bodyPr>
          <a:lstStyle/>
          <a:p>
            <a:r>
              <a:rPr lang="en-US" b="1" dirty="0" smtClean="0">
                <a:solidFill>
                  <a:srgbClr val="00B0F0"/>
                </a:solidFill>
              </a:rPr>
              <a:t>Further </a:t>
            </a:r>
            <a:r>
              <a:rPr lang="en-US" dirty="0" smtClean="0"/>
              <a:t>Tarsus</a:t>
            </a:r>
            <a:r>
              <a:rPr lang="en-US" sz="3600" b="1" dirty="0" smtClean="0"/>
              <a:t> </a:t>
            </a:r>
            <a:r>
              <a:rPr lang="en-US" sz="3600" b="1" dirty="0"/>
              <a:t>History</a:t>
            </a:r>
            <a:endParaRPr sz="3600" b="1" dirty="0">
              <a:solidFill>
                <a:srgbClr val="00B0F0"/>
              </a:solidFill>
            </a:endParaRPr>
          </a:p>
        </p:txBody>
      </p:sp>
      <p:sp>
        <p:nvSpPr>
          <p:cNvPr id="5" name="TextBox 4">
            <a:extLst>
              <a:ext uri="{FF2B5EF4-FFF2-40B4-BE49-F238E27FC236}">
                <a16:creationId xmlns:a16="http://schemas.microsoft.com/office/drawing/2014/main" id="{51C96A57-477F-44D3-8FA3-F35233C4D356}"/>
              </a:ext>
            </a:extLst>
          </p:cNvPr>
          <p:cNvSpPr txBox="1"/>
          <p:nvPr/>
        </p:nvSpPr>
        <p:spPr>
          <a:xfrm>
            <a:off x="0" y="1000433"/>
            <a:ext cx="9144000" cy="6063198"/>
          </a:xfrm>
          <a:prstGeom prst="rect">
            <a:avLst/>
          </a:prstGeom>
          <a:noFill/>
        </p:spPr>
        <p:txBody>
          <a:bodyPr wrap="square">
            <a:spAutoFit/>
          </a:bodyPr>
          <a:lstStyle/>
          <a:p>
            <a:r>
              <a:rPr lang="en-US" sz="2400" dirty="0" smtClean="0"/>
              <a:t>During </a:t>
            </a:r>
            <a:r>
              <a:rPr lang="en-US" sz="2400" dirty="0"/>
              <a:t>this time of Pompey (67 BC), Tarsus was made the capital over the Roman province of Cilicia, and Jews began to receive Roman citizenship. Antony, who controlled the eastern provinces, declared the </a:t>
            </a:r>
            <a:r>
              <a:rPr lang="en-US" sz="2400" dirty="0">
                <a:solidFill>
                  <a:srgbClr val="FF0000"/>
                </a:solidFill>
              </a:rPr>
              <a:t>city free </a:t>
            </a:r>
            <a:r>
              <a:rPr lang="en-US" sz="2400" dirty="0"/>
              <a:t>in 42 BC. Tarsus continued to receive </a:t>
            </a:r>
            <a:r>
              <a:rPr lang="en-US" sz="2400" dirty="0">
                <a:solidFill>
                  <a:srgbClr val="FF0000"/>
                </a:solidFill>
              </a:rPr>
              <a:t>special privileges </a:t>
            </a:r>
            <a:r>
              <a:rPr lang="en-US" sz="2400" dirty="0"/>
              <a:t>under </a:t>
            </a:r>
            <a:r>
              <a:rPr lang="en-US" sz="2400" dirty="0">
                <a:solidFill>
                  <a:srgbClr val="FF0000"/>
                </a:solidFill>
              </a:rPr>
              <a:t>Augustus</a:t>
            </a:r>
            <a:r>
              <a:rPr lang="en-US" sz="2400" dirty="0"/>
              <a:t>, who exempted the city from imperial taxation because </a:t>
            </a:r>
            <a:r>
              <a:rPr lang="en-US" sz="2400" dirty="0" err="1"/>
              <a:t>Athenodorus</a:t>
            </a:r>
            <a:r>
              <a:rPr lang="en-US" sz="2400" dirty="0"/>
              <a:t>, his teacher and friend, was a </a:t>
            </a:r>
            <a:r>
              <a:rPr lang="en-US" sz="2400" dirty="0" err="1"/>
              <a:t>Tarsian</a:t>
            </a:r>
            <a:r>
              <a:rPr lang="en-US" sz="2400" dirty="0"/>
              <a:t>. Tarsus grew into a </a:t>
            </a:r>
            <a:r>
              <a:rPr lang="en-US" sz="2400" dirty="0">
                <a:solidFill>
                  <a:srgbClr val="FF0000"/>
                </a:solidFill>
              </a:rPr>
              <a:t>cultural and intellectual </a:t>
            </a:r>
            <a:r>
              <a:rPr lang="en-US" sz="2400" dirty="0"/>
              <a:t>center. </a:t>
            </a:r>
            <a:r>
              <a:rPr lang="en-US" sz="2400" dirty="0">
                <a:solidFill>
                  <a:srgbClr val="FF0000"/>
                </a:solidFill>
              </a:rPr>
              <a:t>Stoic philosophers </a:t>
            </a:r>
            <a:r>
              <a:rPr lang="en-US" sz="2400" dirty="0"/>
              <a:t>like </a:t>
            </a:r>
            <a:r>
              <a:rPr lang="en-US" sz="2400" dirty="0" err="1"/>
              <a:t>Athenodorus</a:t>
            </a:r>
            <a:r>
              <a:rPr lang="en-US" sz="2400" dirty="0"/>
              <a:t>, Zeno, Antipater, and Nestor lived in the city in the 1st century AD</a:t>
            </a:r>
            <a:r>
              <a:rPr lang="en-US" sz="2400" dirty="0" smtClean="0"/>
              <a:t>.</a:t>
            </a:r>
          </a:p>
          <a:p>
            <a:r>
              <a:rPr lang="zh-CN" altLang="en-US" sz="2800" dirty="0" smtClean="0"/>
              <a:t>斯</a:t>
            </a:r>
            <a:r>
              <a:rPr lang="zh-CN" altLang="en-US" sz="2800" dirty="0"/>
              <a:t>多葛派就像是人生</a:t>
            </a:r>
            <a:r>
              <a:rPr lang="zh-CN" altLang="en-US" sz="2800" dirty="0" smtClean="0"/>
              <a:t>的</a:t>
            </a:r>
            <a:r>
              <a:rPr lang="en-US" sz="2800" dirty="0" smtClean="0"/>
              <a:t>“</a:t>
            </a:r>
            <a:r>
              <a:rPr lang="zh-CN" altLang="en-US" sz="2800" dirty="0"/>
              <a:t>心理健身房</a:t>
            </a:r>
            <a:r>
              <a:rPr lang="en-US" sz="2800" dirty="0"/>
              <a:t>”</a:t>
            </a:r>
            <a:r>
              <a:rPr lang="zh-CN" altLang="en-US" sz="2800" b="1" dirty="0"/>
              <a:t>。它教导我们，真正的幸福不是来自外在的财富或运气，而是源于我们内心的德行和理性的掌控。 它鼓励我们</a:t>
            </a:r>
            <a:r>
              <a:rPr lang="zh-CN" altLang="en-US" sz="2800" dirty="0"/>
              <a:t>接受无法改变的，改变可以改变的，并拥有辨别两者的智</a:t>
            </a:r>
            <a:r>
              <a:rPr lang="zh-CN" altLang="en-US" sz="2800" dirty="0" smtClean="0"/>
              <a:t>慧，</a:t>
            </a:r>
            <a:r>
              <a:rPr lang="zh-CN" altLang="en-US" sz="2800" dirty="0"/>
              <a:t>从而在任何环境中都能找到内心的平静与力量</a:t>
            </a:r>
            <a:r>
              <a:rPr lang="zh-CN" altLang="en-US" sz="2800" dirty="0" smtClean="0"/>
              <a:t>。</a:t>
            </a:r>
            <a:endParaRPr lang="en-US" sz="2800" dirty="0"/>
          </a:p>
          <a:p>
            <a:r>
              <a:rPr lang="zh-CN" altLang="en-US" sz="2800" dirty="0"/>
              <a:t>这个学派对后世的伦理学、心理学和认知行为疗法（</a:t>
            </a:r>
            <a:r>
              <a:rPr lang="en-US" sz="2800" dirty="0"/>
              <a:t>CBT</a:t>
            </a:r>
            <a:r>
              <a:rPr lang="zh-CN" altLang="en-US" sz="2800" dirty="0"/>
              <a:t>）都产生了深远的影响</a:t>
            </a:r>
            <a:r>
              <a:rPr lang="zh-CN" altLang="en-US" sz="2800" dirty="0" smtClean="0"/>
              <a:t>。</a:t>
            </a:r>
            <a:endParaRPr lang="zh-CN" altLang="en-US" sz="2000" b="0" i="0" dirty="0">
              <a:solidFill>
                <a:srgbClr val="00B050"/>
              </a:solidFill>
              <a:effectLst/>
              <a:latin typeface="system-ui"/>
            </a:endParaRPr>
          </a:p>
        </p:txBody>
      </p:sp>
    </p:spTree>
    <p:extLst>
      <p:ext uri="{BB962C8B-B14F-4D97-AF65-F5344CB8AC3E}">
        <p14:creationId xmlns:p14="http://schemas.microsoft.com/office/powerpoint/2010/main" val="19571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34"/>
            <a:ext cx="9143999" cy="1096962"/>
          </a:xfrm>
          <a:solidFill>
            <a:schemeClr val="accent3">
              <a:lumMod val="20000"/>
              <a:lumOff val="80000"/>
            </a:schemeClr>
          </a:solidFill>
        </p:spPr>
        <p:txBody>
          <a:bodyPr>
            <a:normAutofit/>
          </a:bodyPr>
          <a:lstStyle/>
          <a:p>
            <a:r>
              <a:rPr lang="zh-CN" altLang="en-US" dirty="0" smtClean="0"/>
              <a:t>大数对保</a:t>
            </a:r>
            <a:r>
              <a:rPr lang="zh-CN" altLang="en-US" dirty="0"/>
              <a:t>罗的影响</a:t>
            </a:r>
            <a:endParaRPr sz="3600" b="1" dirty="0">
              <a:solidFill>
                <a:srgbClr val="00B0F0"/>
              </a:solidFill>
            </a:endParaRPr>
          </a:p>
        </p:txBody>
      </p:sp>
      <p:sp>
        <p:nvSpPr>
          <p:cNvPr id="3" name="TextBox 2"/>
          <p:cNvSpPr txBox="1"/>
          <p:nvPr/>
        </p:nvSpPr>
        <p:spPr>
          <a:xfrm>
            <a:off x="333215" y="1317356"/>
            <a:ext cx="8547314" cy="3416320"/>
          </a:xfrm>
          <a:prstGeom prst="rect">
            <a:avLst/>
          </a:prstGeom>
          <a:noFill/>
        </p:spPr>
        <p:txBody>
          <a:bodyPr wrap="square" rtlCol="0">
            <a:spAutoFit/>
          </a:bodyPr>
          <a:lstStyle/>
          <a:p>
            <a:r>
              <a:rPr lang="zh-CN" altLang="en-US" sz="3600" dirty="0"/>
              <a:t>保罗虽然是虔诚的犹太人，</a:t>
            </a:r>
            <a:r>
              <a:rPr lang="zh-CN" altLang="en-US" sz="3600" dirty="0">
                <a:solidFill>
                  <a:srgbClr val="FF0000"/>
                </a:solidFill>
              </a:rPr>
              <a:t>却生于充满希腊化文化的城市大数</a:t>
            </a:r>
            <a:r>
              <a:rPr lang="zh-CN" altLang="en-US" sz="3600" dirty="0"/>
              <a:t>，从小接触多元文化，这可能使他日后能够在外邦人中自由穿梭，</a:t>
            </a:r>
            <a:r>
              <a:rPr lang="zh-CN" altLang="en-US" sz="3600" dirty="0">
                <a:solidFill>
                  <a:srgbClr val="FF0000"/>
                </a:solidFill>
              </a:rPr>
              <a:t>精通希腊语，熟悉哲学思想</a:t>
            </a:r>
            <a:r>
              <a:rPr lang="zh-CN" altLang="en-US" sz="3600" dirty="0"/>
              <a:t>，有利于他作为使徒向希腊人和外邦人传福音。</a:t>
            </a:r>
            <a:endParaRPr lang="en-US" sz="3600" dirty="0"/>
          </a:p>
          <a:p>
            <a:r>
              <a:rPr lang="zh-CN" altLang="en-US" sz="3600" dirty="0" smtClean="0">
                <a:solidFill>
                  <a:srgbClr val="FF0000"/>
                </a:solidFill>
              </a:rPr>
              <a:t> </a:t>
            </a:r>
            <a:r>
              <a:rPr lang="zh-CN" altLang="en-US" sz="3600" dirty="0"/>
              <a:t> </a:t>
            </a:r>
            <a:endParaRPr lang="en-US" sz="3600" dirty="0"/>
          </a:p>
        </p:txBody>
      </p:sp>
    </p:spTree>
    <p:extLst>
      <p:ext uri="{BB962C8B-B14F-4D97-AF65-F5344CB8AC3E}">
        <p14:creationId xmlns:p14="http://schemas.microsoft.com/office/powerpoint/2010/main" val="2472376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17759</TotalTime>
  <Words>9952</Words>
  <Application>Microsoft Office PowerPoint</Application>
  <PresentationFormat>On-screen Show (4:3)</PresentationFormat>
  <Paragraphs>317</Paragraphs>
  <Slides>38</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Adobe Fangsong Std R</vt:lpstr>
      <vt:lpstr>Adobe Kaiti Std R</vt:lpstr>
      <vt:lpstr>Adobe Song Std L</vt:lpstr>
      <vt:lpstr>DengXian</vt:lpstr>
      <vt:lpstr>DengXian</vt:lpstr>
      <vt:lpstr>MS Mincho</vt:lpstr>
      <vt:lpstr>ＭＳ Ｐゴシック</vt:lpstr>
      <vt:lpstr>宋体</vt:lpstr>
      <vt:lpstr>system-ui</vt:lpstr>
      <vt:lpstr>Arial</vt:lpstr>
      <vt:lpstr>Calibri</vt:lpstr>
      <vt:lpstr>Calibri Light</vt:lpstr>
      <vt:lpstr>Times New Roman</vt:lpstr>
      <vt:lpstr>Office Theme</vt:lpstr>
      <vt:lpstr>第三课　保罗的信主与成长</vt:lpstr>
      <vt:lpstr>思考问题</vt:lpstr>
      <vt:lpstr>保罗成为怎样的人</vt:lpstr>
      <vt:lpstr>PowerPoint Presentation</vt:lpstr>
      <vt:lpstr>一、保罗原是怎样的人</vt:lpstr>
      <vt:lpstr>基利家的大数</vt:lpstr>
      <vt:lpstr>大数的历史与文化背景</vt:lpstr>
      <vt:lpstr>Further Tarsus History</vt:lpstr>
      <vt:lpstr>大数对保罗的影响</vt:lpstr>
      <vt:lpstr>一、保罗原是怎样的人</vt:lpstr>
      <vt:lpstr>一、保罗原是怎样的人</vt:lpstr>
      <vt:lpstr>犹太教四大主要派别比较</vt:lpstr>
      <vt:lpstr>一、保罗原是怎样的人</vt:lpstr>
      <vt:lpstr>一、保罗原是怎样的人</vt:lpstr>
      <vt:lpstr>一、保罗原是怎样的人</vt:lpstr>
      <vt:lpstr>一、保罗原是怎样的人</vt:lpstr>
      <vt:lpstr>二、保罗如何信主</vt:lpstr>
      <vt:lpstr>二、保罗如何信主</vt:lpstr>
      <vt:lpstr>二、保罗如何信主</vt:lpstr>
      <vt:lpstr>扫罗为什么要逼迫基督徒呢？</vt:lpstr>
      <vt:lpstr>三次记载大马士革的路上</vt:lpstr>
      <vt:lpstr>大马士革(Damascus)</vt:lpstr>
      <vt:lpstr>大马士革(Damascus)的路上</vt:lpstr>
      <vt:lpstr>摩西在荆棘火焰里遇见神</vt:lpstr>
      <vt:lpstr>约书亚记在耶利哥城附近遇见耶和华</vt:lpstr>
      <vt:lpstr>三、默默地传道</vt:lpstr>
      <vt:lpstr>三、默默地传道</vt:lpstr>
      <vt:lpstr>三、默默地传道</vt:lpstr>
      <vt:lpstr>三、默默地传道</vt:lpstr>
      <vt:lpstr>三、默默地传道</vt:lpstr>
      <vt:lpstr>三、默默地传道</vt:lpstr>
      <vt:lpstr>三、默默地传道</vt:lpstr>
      <vt:lpstr>四、保罗的使命</vt:lpstr>
      <vt:lpstr>四、保罗的使命</vt:lpstr>
      <vt:lpstr>四、保罗的使命</vt:lpstr>
      <vt:lpstr>李白《将进酒》：天生我材必有用</vt:lpstr>
      <vt:lpstr>使命人生：认识、信靠、活出基督</vt:lpstr>
      <vt:lpstr>思考问题</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《诗篇》第132篇结构图表</dc:title>
  <dc:subject/>
  <dc:creator/>
  <cp:keywords/>
  <dc:description>generated using python-pptx</dc:description>
  <cp:lastModifiedBy>Deyu Liu</cp:lastModifiedBy>
  <cp:revision>239</cp:revision>
  <dcterms:created xsi:type="dcterms:W3CDTF">2013-01-27T09:14:16Z</dcterms:created>
  <dcterms:modified xsi:type="dcterms:W3CDTF">2025-08-24T02:36:49Z</dcterms:modified>
  <cp:category/>
</cp:coreProperties>
</file>